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73" r:id="rId13"/>
    <p:sldId id="274" r:id="rId14"/>
    <p:sldId id="284" r:id="rId15"/>
    <p:sldId id="275" r:id="rId16"/>
    <p:sldId id="276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928" y="2119085"/>
            <a:ext cx="8908143" cy="1390877"/>
          </a:xfrm>
          <a:solidFill>
            <a:srgbClr val="000000">
              <a:alpha val="50000"/>
            </a:srgbClr>
          </a:solidFill>
        </p:spPr>
        <p:txBody>
          <a:bodyPr anchor="b"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2515" y="3602039"/>
            <a:ext cx="3526971" cy="447448"/>
          </a:xfrm>
          <a:solidFill>
            <a:srgbClr val="000000">
              <a:alpha val="5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en-US" strike="noStrike" noProof="1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fld id="{27BF162A-776C-4C38-BBDF-A656C883679D}" type="slidenum">
              <a:rPr kumimoji="0" lang="zh-CN" altLang="zh-CN" b="0" i="0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fld id="{C3C1173D-BA43-4182-B32F-D51A343ECEAF}" type="slidenum">
              <a:rPr kumimoji="0" lang="zh-CN" altLang="zh-CN" b="0" i="0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8246" y="3762151"/>
            <a:ext cx="6695508" cy="2029048"/>
          </a:xfrm>
          <a:solidFill>
            <a:srgbClr val="000000">
              <a:alpha val="5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fld id="{B54CA204-4477-4798-AADE-B61BD294A6C6}" type="slidenum">
              <a:rPr kumimoji="0" lang="zh-CN" altLang="zh-CN" b="0" i="0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A602DC-25B4-4F73-B75C-614D9387877E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A602DC-25B4-4F73-B75C-614D9387877E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063421" y="2119085"/>
            <a:ext cx="6065158" cy="1390877"/>
          </a:xfrm>
          <a:solidFill>
            <a:srgbClr val="000000">
              <a:alpha val="50000"/>
            </a:srgbClr>
          </a:solidFill>
        </p:spPr>
        <p:txBody>
          <a:bodyPr anchor="b"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32515" y="3892320"/>
            <a:ext cx="3526971" cy="447448"/>
          </a:xfrm>
          <a:solidFill>
            <a:srgbClr val="000000">
              <a:alpha val="5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en-US" strike="noStrike" noProof="1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4611857" y="4528907"/>
            <a:ext cx="2968286" cy="362404"/>
          </a:xfrm>
          <a:solidFill>
            <a:srgbClr val="000000">
              <a:alpha val="5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fld id="{55A2BC0E-CEAF-46E2-832D-1FA811C6A651}" type="slidenum">
              <a:rPr kumimoji="0" lang="zh-CN" altLang="zh-CN" b="0" i="0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indent="0" defTabSz="914400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fld id="{6C935F1F-3D77-454F-8668-20054AC57030}" type="slidenum">
              <a:rPr kumimoji="0" lang="zh-CN" altLang="zh-CN" b="0" i="0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b="0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A602DC-25B4-4F73-B75C-614D9387877E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96500" y="365125"/>
            <a:ext cx="12573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1440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A602DC-25B4-4F73-B75C-614D9387877E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98500"/>
            <a:ext cx="10515600" cy="54610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A602DC-25B4-4F73-B75C-614D9387877E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A602DC-25B4-4F73-B75C-614D9387877E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3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4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hyperlink" Target="http://note.youdao.com/noteshare?id=c10abfbe9a75cd96a04d44f6fb23d52a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.xml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9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0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1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Text Box 4"/>
          <p:cNvSpPr txBox="1"/>
          <p:nvPr/>
        </p:nvSpPr>
        <p:spPr>
          <a:xfrm>
            <a:off x="5219542" y="4802188"/>
            <a:ext cx="1783080" cy="384810"/>
          </a:xfrm>
          <a:prstGeom prst="rect">
            <a:avLst/>
          </a:prstGeom>
          <a:solidFill>
            <a:srgbClr val="000000">
              <a:alpha val="50194"/>
            </a:srgbClr>
          </a:solidFill>
          <a:ln w="9525">
            <a:noFill/>
          </a:ln>
        </p:spPr>
        <p:txBody>
          <a:bodyPr wrap="non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汇报人：熊孝柏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71" name="文本框 3"/>
          <p:cNvSpPr txBox="1"/>
          <p:nvPr/>
        </p:nvSpPr>
        <p:spPr>
          <a:xfrm>
            <a:off x="4332288" y="3602038"/>
            <a:ext cx="3527425" cy="447675"/>
          </a:xfrm>
          <a:prstGeom prst="rect">
            <a:avLst/>
          </a:prstGeom>
          <a:solidFill>
            <a:srgbClr val="000000">
              <a:alpha val="50194"/>
            </a:srgbClr>
          </a:solidFill>
          <a:ln w="9525">
            <a:noFill/>
          </a:ln>
        </p:spPr>
        <p:txBody>
          <a:bodyPr anchor="t"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移动微官网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72" name="文本框 6"/>
          <p:cNvSpPr txBox="1"/>
          <p:nvPr/>
        </p:nvSpPr>
        <p:spPr>
          <a:xfrm>
            <a:off x="1142365" y="1715770"/>
            <a:ext cx="9938385" cy="1390650"/>
          </a:xfrm>
          <a:prstGeom prst="rect">
            <a:avLst/>
          </a:prstGeom>
          <a:solidFill>
            <a:srgbClr val="000000">
              <a:alpha val="50194"/>
            </a:srgbClr>
          </a:solidFill>
          <a:ln w="9525">
            <a:noFill/>
          </a:ln>
        </p:spPr>
        <p:txBody>
          <a:bodyPr anchor="b"/>
          <a:p>
            <a:pPr lvl="0" indent="0" algn="ctr">
              <a:lnSpc>
                <a:spcPct val="90000"/>
              </a:lnSpc>
              <a:buFont typeface="Arial" panose="020B0604020202020204" pitchFamily="34" charset="0"/>
              <a:buNone/>
            </a:pPr>
            <a:endParaRPr lang="zh-CN" altLang="en-US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>
              <a:lnSpc>
                <a:spcPct val="90000"/>
              </a:lnSpc>
              <a:buFont typeface="Arial" panose="020B0604020202020204" pitchFamily="34" charset="0"/>
              <a:buNone/>
            </a:pPr>
            <a:endParaRPr lang="zh-CN" altLang="en-US" sz="8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ctr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新形态下的粉丝聚合运营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3" bldLvl="0" animBg="1"/>
      <p:bldP spid="7171" grpId="0" bldLvl="0" animBg="1"/>
      <p:bldP spid="717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3520" y="77470"/>
            <a:ext cx="13582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3"/>
                </a:solidFill>
              </a:rPr>
              <a:t>案例展示：</a:t>
            </a:r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3" name="图片 2" descr="青狐妖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560705"/>
            <a:ext cx="3549650" cy="6311265"/>
          </a:xfrm>
          <a:prstGeom prst="rect">
            <a:avLst/>
          </a:prstGeom>
        </p:spPr>
      </p:pic>
      <p:pic>
        <p:nvPicPr>
          <p:cNvPr id="4" name="图片 3" descr="青狐妖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135" y="561340"/>
            <a:ext cx="3549015" cy="6310630"/>
          </a:xfrm>
          <a:prstGeom prst="rect">
            <a:avLst/>
          </a:prstGeom>
        </p:spPr>
      </p:pic>
      <p:pic>
        <p:nvPicPr>
          <p:cNvPr id="5" name="图片 4" descr="青狐妖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5" y="561340"/>
            <a:ext cx="3547745" cy="630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4785" y="38100"/>
            <a:ext cx="152844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案例展示：</a:t>
            </a:r>
            <a:endParaRPr lang="zh-CN" altLang="en-US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皇甫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520065"/>
            <a:ext cx="3524250" cy="6266180"/>
          </a:xfrm>
          <a:prstGeom prst="rect">
            <a:avLst/>
          </a:prstGeom>
        </p:spPr>
      </p:pic>
      <p:pic>
        <p:nvPicPr>
          <p:cNvPr id="4" name="图片 3" descr="皇甫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85" y="520065"/>
            <a:ext cx="3524250" cy="6266815"/>
          </a:xfrm>
          <a:prstGeom prst="rect">
            <a:avLst/>
          </a:prstGeom>
        </p:spPr>
      </p:pic>
      <p:pic>
        <p:nvPicPr>
          <p:cNvPr id="5" name="图片 4" descr="皇甫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95" y="520065"/>
            <a:ext cx="3523615" cy="62661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3355" y="260350"/>
            <a:ext cx="186817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案例展示：</a:t>
            </a:r>
            <a:endParaRPr lang="zh-CN" altLang="en-US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1525" y="462915"/>
            <a:ext cx="3578860" cy="6362700"/>
          </a:xfrm>
          <a:prstGeom prst="rect">
            <a:avLst/>
          </a:prstGeom>
        </p:spPr>
      </p:pic>
      <p:pic>
        <p:nvPicPr>
          <p:cNvPr id="4" name="图片 3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20" y="462915"/>
            <a:ext cx="3578225" cy="63633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4785" y="103505"/>
            <a:ext cx="139700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案例展示：</a:t>
            </a:r>
            <a:endParaRPr lang="zh-CN" altLang="en-US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0" y="103505"/>
            <a:ext cx="3728720" cy="6631305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825" y="103505"/>
            <a:ext cx="3729355" cy="66313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0820" y="103505"/>
            <a:ext cx="14630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案例展示：</a:t>
            </a:r>
            <a:endParaRPr lang="zh-CN" altLang="en-US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321310"/>
            <a:ext cx="3619500" cy="6435725"/>
          </a:xfrm>
          <a:prstGeom prst="rect">
            <a:avLst/>
          </a:prstGeom>
        </p:spPr>
      </p:pic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40" y="321310"/>
            <a:ext cx="3619500" cy="6435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72" name="Group 4"/>
          <p:cNvGrpSpPr/>
          <p:nvPr/>
        </p:nvGrpSpPr>
        <p:grpSpPr>
          <a:xfrm>
            <a:off x="1624965" y="682051"/>
            <a:ext cx="8617585" cy="4357944"/>
            <a:chOff x="-1" y="17"/>
            <a:chExt cx="5271" cy="2732"/>
          </a:xfrm>
        </p:grpSpPr>
        <p:sp>
          <p:nvSpPr>
            <p:cNvPr id="17421" name="椭圆 9"/>
            <p:cNvSpPr>
              <a:spLocks noChangeArrowheads="1"/>
            </p:cNvSpPr>
            <p:nvPr/>
          </p:nvSpPr>
          <p:spPr bwMode="auto">
            <a:xfrm>
              <a:off x="2129" y="1004"/>
              <a:ext cx="1140" cy="1118"/>
            </a:xfrm>
            <a:prstGeom prst="ellipse">
              <a:avLst/>
            </a:prstGeom>
            <a:noFill/>
            <a:ln w="104775" cap="flat" cmpd="sng">
              <a:solidFill>
                <a:srgbClr val="595959"/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作者网络名片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74" name="直接连接符 10"/>
            <p:cNvSpPr/>
            <p:nvPr/>
          </p:nvSpPr>
          <p:spPr>
            <a:xfrm flipV="1">
              <a:off x="2817" y="365"/>
              <a:ext cx="203" cy="505"/>
            </a:xfrm>
            <a:prstGeom prst="line">
              <a:avLst/>
            </a:prstGeom>
            <a:ln w="6350" cap="flat" cmpd="sng">
              <a:solidFill>
                <a:srgbClr val="FF0000"/>
              </a:solidFill>
              <a:prstDash val="solid"/>
              <a:bevel/>
              <a:headEnd type="none" w="med" len="med"/>
              <a:tailEnd type="triangle" w="sm" len="lg"/>
            </a:ln>
          </p:spPr>
        </p:sp>
        <p:sp>
          <p:nvSpPr>
            <p:cNvPr id="7176" name="直接连接符 12"/>
            <p:cNvSpPr/>
            <p:nvPr/>
          </p:nvSpPr>
          <p:spPr>
            <a:xfrm>
              <a:off x="3707" y="1600"/>
              <a:ext cx="498" cy="92"/>
            </a:xfrm>
            <a:prstGeom prst="line">
              <a:avLst/>
            </a:prstGeom>
            <a:ln w="6350" cap="flat" cmpd="sng">
              <a:solidFill>
                <a:srgbClr val="FFFF00"/>
              </a:solidFill>
              <a:prstDash val="solid"/>
              <a:bevel/>
              <a:headEnd type="none" w="med" len="med"/>
              <a:tailEnd type="triangle" w="sm" len="lg"/>
            </a:ln>
          </p:spPr>
        </p:sp>
        <p:sp>
          <p:nvSpPr>
            <p:cNvPr id="7177" name="直接连接符 13"/>
            <p:cNvSpPr/>
            <p:nvPr/>
          </p:nvSpPr>
          <p:spPr>
            <a:xfrm>
              <a:off x="1580" y="257"/>
              <a:ext cx="285" cy="365"/>
            </a:xfrm>
            <a:prstGeom prst="line">
              <a:avLst/>
            </a:prstGeom>
            <a:ln w="6350" cap="flat" cmpd="sng">
              <a:solidFill>
                <a:schemeClr val="accent2"/>
              </a:solidFill>
              <a:prstDash val="solid"/>
              <a:bevel/>
              <a:headEnd type="triangle" w="sm" len="lg"/>
              <a:tailEnd type="none" w="med" len="med"/>
            </a:ln>
          </p:spPr>
        </p:sp>
        <p:sp>
          <p:nvSpPr>
            <p:cNvPr id="7178" name="直接连接符 14"/>
            <p:cNvSpPr/>
            <p:nvPr/>
          </p:nvSpPr>
          <p:spPr>
            <a:xfrm>
              <a:off x="1282" y="1810"/>
              <a:ext cx="498" cy="95"/>
            </a:xfrm>
            <a:prstGeom prst="line">
              <a:avLst/>
            </a:prstGeom>
            <a:ln w="6350" cap="flat" cmpd="sng">
              <a:solidFill>
                <a:srgbClr val="8064A2"/>
              </a:solidFill>
              <a:prstDash val="solid"/>
              <a:bevel/>
              <a:headEnd type="triangle" w="sm" len="lg"/>
              <a:tailEnd type="none" w="med" len="med"/>
            </a:ln>
          </p:spPr>
        </p:sp>
        <p:sp>
          <p:nvSpPr>
            <p:cNvPr id="7179" name="直接连接符 15"/>
            <p:cNvSpPr/>
            <p:nvPr/>
          </p:nvSpPr>
          <p:spPr>
            <a:xfrm>
              <a:off x="3017" y="372"/>
              <a:ext cx="815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ysDot"/>
              <a:bevel/>
              <a:headEnd type="none" w="med" len="med"/>
              <a:tailEnd type="none" w="med" len="med"/>
            </a:ln>
          </p:spPr>
        </p:sp>
        <p:sp>
          <p:nvSpPr>
            <p:cNvPr id="7181" name="直接连接符 17"/>
            <p:cNvSpPr/>
            <p:nvPr/>
          </p:nvSpPr>
          <p:spPr>
            <a:xfrm>
              <a:off x="4207" y="1690"/>
              <a:ext cx="813" cy="0"/>
            </a:xfrm>
            <a:prstGeom prst="line">
              <a:avLst/>
            </a:prstGeom>
            <a:ln w="9525" cap="flat" cmpd="sng">
              <a:solidFill>
                <a:srgbClr val="FFFF00"/>
              </a:solidFill>
              <a:prstDash val="sysDot"/>
              <a:bevel/>
              <a:headEnd type="none" w="med" len="med"/>
              <a:tailEnd type="none" w="med" len="med"/>
            </a:ln>
          </p:spPr>
        </p:sp>
        <p:sp>
          <p:nvSpPr>
            <p:cNvPr id="7183" name="直接连接符 19"/>
            <p:cNvSpPr/>
            <p:nvPr/>
          </p:nvSpPr>
          <p:spPr>
            <a:xfrm>
              <a:off x="2917" y="2749"/>
              <a:ext cx="962" cy="0"/>
            </a:xfrm>
            <a:prstGeom prst="line">
              <a:avLst/>
            </a:prstGeom>
            <a:ln w="9525" cap="flat" cmpd="sng">
              <a:solidFill>
                <a:srgbClr val="00B050"/>
              </a:solidFill>
              <a:prstDash val="sysDot"/>
              <a:bevel/>
              <a:headEnd type="none" w="med" len="med"/>
              <a:tailEnd type="none" w="med" len="med"/>
            </a:ln>
          </p:spPr>
        </p:sp>
        <p:sp>
          <p:nvSpPr>
            <p:cNvPr id="7185" name="直接连接符 21"/>
            <p:cNvSpPr/>
            <p:nvPr/>
          </p:nvSpPr>
          <p:spPr>
            <a:xfrm>
              <a:off x="247" y="1809"/>
              <a:ext cx="944" cy="0"/>
            </a:xfrm>
            <a:prstGeom prst="line">
              <a:avLst/>
            </a:prstGeom>
            <a:ln w="9525" cap="flat" cmpd="sng">
              <a:solidFill>
                <a:srgbClr val="8064A2"/>
              </a:solidFill>
              <a:prstDash val="sysDot"/>
              <a:bevel/>
              <a:headEnd type="none" w="med" len="med"/>
              <a:tailEnd type="none" w="med" len="med"/>
            </a:ln>
          </p:spPr>
        </p:sp>
        <p:sp>
          <p:nvSpPr>
            <p:cNvPr id="7186" name="直接连接符 22"/>
            <p:cNvSpPr/>
            <p:nvPr/>
          </p:nvSpPr>
          <p:spPr>
            <a:xfrm>
              <a:off x="770" y="262"/>
              <a:ext cx="812" cy="0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ysDot"/>
              <a:bevel/>
              <a:headEnd type="none" w="med" len="med"/>
              <a:tailEnd type="none" w="med" len="med"/>
            </a:ln>
          </p:spPr>
        </p:sp>
        <p:sp>
          <p:nvSpPr>
            <p:cNvPr id="17435" name="TextBox 23"/>
            <p:cNvSpPr>
              <a:spLocks noChangeArrowheads="1"/>
            </p:cNvSpPr>
            <p:nvPr/>
          </p:nvSpPr>
          <p:spPr bwMode="auto">
            <a:xfrm>
              <a:off x="2767" y="132"/>
              <a:ext cx="131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相关新闻聚合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436" name="TextBox 24"/>
            <p:cNvSpPr>
              <a:spLocks noChangeArrowheads="1"/>
            </p:cNvSpPr>
            <p:nvPr/>
          </p:nvSpPr>
          <p:spPr bwMode="auto">
            <a:xfrm>
              <a:off x="3955" y="1452"/>
              <a:ext cx="131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微型移动展示页面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438" name="TextBox 26"/>
            <p:cNvSpPr>
              <a:spLocks noChangeArrowheads="1"/>
            </p:cNvSpPr>
            <p:nvPr/>
          </p:nvSpPr>
          <p:spPr bwMode="auto">
            <a:xfrm>
              <a:off x="3017" y="2329"/>
              <a:ext cx="1311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可生成专属二维码应用于社交、展示场景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441" name="TextBox 29"/>
            <p:cNvSpPr>
              <a:spLocks noChangeArrowheads="1"/>
            </p:cNvSpPr>
            <p:nvPr/>
          </p:nvSpPr>
          <p:spPr bwMode="auto">
            <a:xfrm>
              <a:off x="-1" y="1536"/>
              <a:ext cx="1312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作品信息聚合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442" name="TextBox 30"/>
            <p:cNvSpPr>
              <a:spLocks noChangeArrowheads="1"/>
            </p:cNvSpPr>
            <p:nvPr/>
          </p:nvSpPr>
          <p:spPr bwMode="auto">
            <a:xfrm>
              <a:off x="531" y="17"/>
              <a:ext cx="1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作者个人信息聚合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97" name="直接连接符 33"/>
            <p:cNvSpPr/>
            <p:nvPr/>
          </p:nvSpPr>
          <p:spPr>
            <a:xfrm>
              <a:off x="2630" y="2316"/>
              <a:ext cx="287" cy="365"/>
            </a:xfrm>
            <a:prstGeom prst="line">
              <a:avLst/>
            </a:prstGeom>
            <a:ln w="6350" cap="flat" cmpd="sng">
              <a:solidFill>
                <a:srgbClr val="00B050"/>
              </a:solidFill>
              <a:prstDash val="solid"/>
              <a:bevel/>
              <a:headEnd type="none" w="med" len="med"/>
              <a:tailEnd type="triangle" w="sm" len="lg"/>
            </a:ln>
          </p:spPr>
        </p:sp>
      </p:grpSp>
      <p:sp>
        <p:nvSpPr>
          <p:cNvPr id="17446" name="Text Box 38"/>
          <p:cNvSpPr txBox="1">
            <a:spLocks noChangeArrowheads="1"/>
          </p:cNvSpPr>
          <p:nvPr/>
        </p:nvSpPr>
        <p:spPr bwMode="auto">
          <a:xfrm>
            <a:off x="1287463" y="5603875"/>
            <a:ext cx="9869488" cy="722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作者网络名片：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相当于一个移动端微型的作者信息聚合页面，在这个页面内能让读者了解到全网所有关于这个作者的有效信息。可通过生成的二维码，应用于社交展示需要。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356100" y="1403350"/>
            <a:ext cx="3575050" cy="235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19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</a:t>
            </a:r>
            <a:endParaRPr kumimoji="0" lang="zh-CN" altLang="en-US" sz="719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19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TWO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3" name="文本占位符 1"/>
          <p:cNvSpPr>
            <a:spLocks noGrp="1"/>
          </p:cNvSpPr>
          <p:nvPr>
            <p:ph type="body" idx="1"/>
          </p:nvPr>
        </p:nvSpPr>
        <p:spPr>
          <a:xfrm>
            <a:off x="2747963" y="3762375"/>
            <a:ext cx="6696075" cy="2028825"/>
          </a:xfrm>
          <a:solidFill>
            <a:srgbClr val="000000">
              <a:alpha val="50194"/>
            </a:srgbClr>
          </a:solidFill>
        </p:spPr>
        <p:txBody>
          <a:bodyPr wrap="square" lIns="91440" tIns="45720" rIns="91440" bIns="45720" anchor="t"/>
          <a:p>
            <a:pPr eaLnBrk="1" hangingPunct="1"/>
            <a:r>
              <a:rPr lang="zh-CN" altLang="en-US" sz="3600" kern="1200" dirty="0">
                <a:latin typeface="+mn-lt"/>
                <a:ea typeface="微软雅黑" panose="020B0503020204020204" charset="-122"/>
                <a:cs typeface="+mn-cs"/>
              </a:rPr>
              <a:t>运营篇</a:t>
            </a:r>
            <a:endParaRPr lang="zh-CN" altLang="en-US" sz="3600" kern="1200" dirty="0">
              <a:latin typeface="+mn-lt"/>
              <a:ea typeface="微软雅黑" panose="020B0503020204020204" charset="-122"/>
              <a:cs typeface="+mn-cs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800" kern="1200" dirty="0">
                <a:latin typeface="+mn-lt"/>
                <a:ea typeface="微软雅黑" panose="020B0503020204020204" charset="-122"/>
                <a:cs typeface="+mn-cs"/>
              </a:rPr>
              <a:t>以产品为导向结合作者具体情况的分阶段运营策略</a:t>
            </a:r>
            <a:endParaRPr lang="zh-CN" altLang="en-US" sz="2800" kern="1200" dirty="0">
              <a:latin typeface="+mn-lt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172" name="直接连接符 57"/>
          <p:cNvCxnSpPr/>
          <p:nvPr/>
        </p:nvCxnSpPr>
        <p:spPr>
          <a:xfrm>
            <a:off x="2197100" y="3776663"/>
            <a:ext cx="7797800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7173" name="椭圆 58"/>
          <p:cNvSpPr/>
          <p:nvPr/>
        </p:nvSpPr>
        <p:spPr>
          <a:xfrm>
            <a:off x="4586288" y="3643313"/>
            <a:ext cx="268287" cy="2667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4" name="椭圆 59"/>
          <p:cNvSpPr/>
          <p:nvPr/>
        </p:nvSpPr>
        <p:spPr>
          <a:xfrm>
            <a:off x="4648200" y="3703638"/>
            <a:ext cx="144463" cy="14605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7" name="椭圆 62"/>
          <p:cNvSpPr/>
          <p:nvPr/>
        </p:nvSpPr>
        <p:spPr>
          <a:xfrm>
            <a:off x="3114675" y="3643313"/>
            <a:ext cx="268288" cy="2667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8" name="椭圆 63"/>
          <p:cNvSpPr/>
          <p:nvPr/>
        </p:nvSpPr>
        <p:spPr>
          <a:xfrm>
            <a:off x="3176588" y="3703638"/>
            <a:ext cx="146050" cy="14605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文本框 64"/>
          <p:cNvSpPr txBox="1">
            <a:spLocks noChangeArrowheads="1"/>
          </p:cNvSpPr>
          <p:nvPr/>
        </p:nvSpPr>
        <p:spPr bwMode="auto">
          <a:xfrm>
            <a:off x="1735773" y="4110038"/>
            <a:ext cx="3088005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95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初级</a:t>
            </a:r>
            <a:r>
              <a:rPr kumimoji="0" lang="en-US" altLang="zh-CN" sz="1995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995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基础建设与对外宣传</a:t>
            </a:r>
            <a:endParaRPr kumimoji="0" lang="zh-CN" altLang="en-US" sz="1995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52" name="文本框 65"/>
          <p:cNvSpPr txBox="1">
            <a:spLocks noChangeArrowheads="1"/>
          </p:cNvSpPr>
          <p:nvPr/>
        </p:nvSpPr>
        <p:spPr bwMode="auto">
          <a:xfrm>
            <a:off x="1128395" y="4630420"/>
            <a:ext cx="3989705" cy="125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da-DK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、公众号菜单、自动回复等基础建设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、前期公众号持续宣传引流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、微信社群的积累建设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、基础栏目设计与内容风格、类型试水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81" name="椭圆 66"/>
          <p:cNvSpPr/>
          <p:nvPr/>
        </p:nvSpPr>
        <p:spPr>
          <a:xfrm>
            <a:off x="7532688" y="3643313"/>
            <a:ext cx="265112" cy="2667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82" name="椭圆 67"/>
          <p:cNvSpPr/>
          <p:nvPr/>
        </p:nvSpPr>
        <p:spPr>
          <a:xfrm>
            <a:off x="7593013" y="3703638"/>
            <a:ext cx="144462" cy="14605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85" name="椭圆 70"/>
          <p:cNvSpPr/>
          <p:nvPr/>
        </p:nvSpPr>
        <p:spPr>
          <a:xfrm>
            <a:off x="6059488" y="3643313"/>
            <a:ext cx="268287" cy="2667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86" name="椭圆 71"/>
          <p:cNvSpPr/>
          <p:nvPr/>
        </p:nvSpPr>
        <p:spPr>
          <a:xfrm>
            <a:off x="6121400" y="3703638"/>
            <a:ext cx="144463" cy="14605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9" name="文本框 72"/>
          <p:cNvSpPr txBox="1">
            <a:spLocks noChangeArrowheads="1"/>
          </p:cNvSpPr>
          <p:nvPr/>
        </p:nvSpPr>
        <p:spPr bwMode="auto">
          <a:xfrm>
            <a:off x="3049588" y="1733868"/>
            <a:ext cx="3342005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95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中级</a:t>
            </a:r>
            <a:r>
              <a:rPr kumimoji="0" lang="en-US" altLang="zh-CN" sz="1995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995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内容积累与忠诚度培养</a:t>
            </a:r>
            <a:endParaRPr kumimoji="0" lang="zh-CN" altLang="en-US" sz="1995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89" name="椭圆 74"/>
          <p:cNvSpPr/>
          <p:nvPr/>
        </p:nvSpPr>
        <p:spPr>
          <a:xfrm>
            <a:off x="9002713" y="3643313"/>
            <a:ext cx="268287" cy="26670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90" name="椭圆 75"/>
          <p:cNvSpPr/>
          <p:nvPr/>
        </p:nvSpPr>
        <p:spPr>
          <a:xfrm>
            <a:off x="9064625" y="3703638"/>
            <a:ext cx="144463" cy="14605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anchor="ctr"/>
          <a:p>
            <a:pPr lvl="0" indent="0"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63" name="文本框 76"/>
          <p:cNvSpPr txBox="1">
            <a:spLocks noChangeArrowheads="1"/>
          </p:cNvSpPr>
          <p:nvPr/>
        </p:nvSpPr>
        <p:spPr bwMode="auto">
          <a:xfrm>
            <a:off x="7496811" y="4110038"/>
            <a:ext cx="3342005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95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高级</a:t>
            </a:r>
            <a:r>
              <a:rPr kumimoji="0" lang="en-US" altLang="zh-CN" sz="1995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995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内容自运营与营销活动</a:t>
            </a:r>
            <a:endParaRPr kumimoji="0" lang="zh-CN" altLang="en-US" sz="1995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264" name="文本框 77"/>
          <p:cNvSpPr txBox="1">
            <a:spLocks noChangeArrowheads="1"/>
          </p:cNvSpPr>
          <p:nvPr/>
        </p:nvSpPr>
        <p:spPr bwMode="auto">
          <a:xfrm>
            <a:off x="7496810" y="4528185"/>
            <a:ext cx="3869690" cy="184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da-DK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、形成高质量特色的公众号固定栏目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、配合作品不同阶段，可进行大型线上互动活动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、引导书友粉丝积极产生可利用内容，形成健康的运营生态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、配合作者或网站需求进行营销活动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97" name="Text Box 29"/>
          <p:cNvSpPr txBox="1"/>
          <p:nvPr/>
        </p:nvSpPr>
        <p:spPr>
          <a:xfrm>
            <a:off x="-11430" y="216535"/>
            <a:ext cx="4014470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hlinkClick r:id="rId1"/>
              </a:rPr>
              <a:t>微信公众号总体运营规划：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23410" y="2152015"/>
            <a:ext cx="4947285" cy="1551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、持续稳定的公众号内容积累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、新增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2-3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个可持续发展的公众号新栏目内容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、开通公众号原创、打赏、留言功能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、持续扩大活跃微信社群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、培养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1-2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个核心管理层书友粉丝协助管理公众号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1" grpId="0" bldLvl="0" animBg="1"/>
      <p:bldP spid="10259" grpId="0" bldLvl="0" animBg="1"/>
      <p:bldP spid="10263" grpId="0" bldLvl="0" animBg="1"/>
      <p:bldP spid="10252" grpId="0" bldLvl="0" animBg="1"/>
      <p:bldP spid="2" grpId="0"/>
      <p:bldP spid="1026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72" name="Group 4"/>
          <p:cNvGrpSpPr/>
          <p:nvPr/>
        </p:nvGrpSpPr>
        <p:grpSpPr>
          <a:xfrm>
            <a:off x="5845175" y="819150"/>
            <a:ext cx="469900" cy="311150"/>
            <a:chOff x="0" y="0"/>
            <a:chExt cx="1090" cy="726"/>
          </a:xfrm>
        </p:grpSpPr>
        <p:sp>
          <p:nvSpPr>
            <p:cNvPr id="7173" name="AutoShape 5"/>
            <p:cNvSpPr/>
            <p:nvPr/>
          </p:nvSpPr>
          <p:spPr>
            <a:xfrm>
              <a:off x="0" y="0"/>
              <a:ext cx="726" cy="726"/>
            </a:xfrm>
            <a:prstGeom prst="diamond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4" name="AutoShape 6"/>
            <p:cNvSpPr/>
            <p:nvPr/>
          </p:nvSpPr>
          <p:spPr>
            <a:xfrm>
              <a:off x="182" y="0"/>
              <a:ext cx="726" cy="726"/>
            </a:xfrm>
            <a:prstGeom prst="diamond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5" name="AutoShape 7"/>
            <p:cNvSpPr/>
            <p:nvPr/>
          </p:nvSpPr>
          <p:spPr>
            <a:xfrm>
              <a:off x="364" y="0"/>
              <a:ext cx="726" cy="726"/>
            </a:xfrm>
            <a:prstGeom prst="diamond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76" name="Text Box 8"/>
          <p:cNvSpPr txBox="1"/>
          <p:nvPr/>
        </p:nvSpPr>
        <p:spPr>
          <a:xfrm>
            <a:off x="179070" y="173990"/>
            <a:ext cx="3765550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根据作品不同连载阶段的运营规划：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77" name="Group 9"/>
          <p:cNvGrpSpPr/>
          <p:nvPr/>
        </p:nvGrpSpPr>
        <p:grpSpPr>
          <a:xfrm>
            <a:off x="4589463" y="2551113"/>
            <a:ext cx="3482975" cy="2627312"/>
            <a:chOff x="0" y="0"/>
            <a:chExt cx="6634" cy="5004"/>
          </a:xfrm>
        </p:grpSpPr>
        <p:sp>
          <p:nvSpPr>
            <p:cNvPr id="7178" name="Freeform 10"/>
            <p:cNvSpPr/>
            <p:nvPr/>
          </p:nvSpPr>
          <p:spPr>
            <a:xfrm>
              <a:off x="0" y="2130"/>
              <a:ext cx="2963" cy="1477"/>
            </a:xfrm>
            <a:custGeom>
              <a:avLst/>
              <a:gdLst/>
              <a:ahLst/>
              <a:cxnLst>
                <a:cxn ang="0">
                  <a:pos x="0" y="2483"/>
                </a:cxn>
                <a:cxn ang="0">
                  <a:pos x="3400" y="2483"/>
                </a:cxn>
                <a:cxn ang="0">
                  <a:pos x="5768" y="262"/>
                </a:cxn>
                <a:cxn ang="0">
                  <a:pos x="5449" y="0"/>
                </a:cxn>
                <a:cxn ang="0">
                  <a:pos x="6597" y="0"/>
                </a:cxn>
                <a:cxn ang="0">
                  <a:pos x="6597" y="1038"/>
                </a:cxn>
                <a:cxn ang="0">
                  <a:pos x="6238" y="668"/>
                </a:cxn>
                <a:cxn ang="0">
                  <a:pos x="3558" y="3190"/>
                </a:cxn>
                <a:cxn ang="0">
                  <a:pos x="0" y="3190"/>
                </a:cxn>
                <a:cxn ang="0">
                  <a:pos x="0" y="2483"/>
                </a:cxn>
              </a:cxnLst>
              <a:pathLst>
                <a:path w="1330" h="683">
                  <a:moveTo>
                    <a:pt x="0" y="531"/>
                  </a:moveTo>
                  <a:lnTo>
                    <a:pt x="685" y="531"/>
                  </a:lnTo>
                  <a:lnTo>
                    <a:pt x="1162" y="56"/>
                  </a:lnTo>
                  <a:lnTo>
                    <a:pt x="1098" y="0"/>
                  </a:lnTo>
                  <a:lnTo>
                    <a:pt x="1329" y="0"/>
                  </a:lnTo>
                  <a:lnTo>
                    <a:pt x="1329" y="222"/>
                  </a:lnTo>
                  <a:lnTo>
                    <a:pt x="1257" y="143"/>
                  </a:lnTo>
                  <a:lnTo>
                    <a:pt x="717" y="682"/>
                  </a:lnTo>
                  <a:lnTo>
                    <a:pt x="0" y="682"/>
                  </a:lnTo>
                  <a:lnTo>
                    <a:pt x="0" y="531"/>
                  </a:ln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Freeform 11"/>
            <p:cNvSpPr/>
            <p:nvPr/>
          </p:nvSpPr>
          <p:spPr>
            <a:xfrm>
              <a:off x="0" y="2615"/>
              <a:ext cx="3458" cy="1675"/>
            </a:xfrm>
            <a:custGeom>
              <a:avLst/>
              <a:gdLst/>
              <a:ahLst/>
              <a:cxnLst>
                <a:cxn ang="0">
                  <a:pos x="0" y="3338"/>
                </a:cxn>
                <a:cxn ang="0">
                  <a:pos x="4563" y="3338"/>
                </a:cxn>
                <a:cxn ang="0">
                  <a:pos x="7714" y="300"/>
                </a:cxn>
                <a:cxn ang="0">
                  <a:pos x="7409" y="0"/>
                </a:cxn>
                <a:cxn ang="0">
                  <a:pos x="8646" y="0"/>
                </a:cxn>
                <a:cxn ang="0">
                  <a:pos x="8646" y="1200"/>
                </a:cxn>
                <a:cxn ang="0">
                  <a:pos x="8246" y="820"/>
                </a:cxn>
                <a:cxn ang="0">
                  <a:pos x="4826" y="4188"/>
                </a:cxn>
                <a:cxn ang="0">
                  <a:pos x="0" y="4188"/>
                </a:cxn>
                <a:cxn ang="0">
                  <a:pos x="0" y="3338"/>
                </a:cxn>
              </a:cxnLst>
              <a:pathLst>
                <a:path w="1383" h="670">
                  <a:moveTo>
                    <a:pt x="0" y="534"/>
                  </a:moveTo>
                  <a:lnTo>
                    <a:pt x="730" y="534"/>
                  </a:lnTo>
                  <a:lnTo>
                    <a:pt x="1234" y="48"/>
                  </a:lnTo>
                  <a:lnTo>
                    <a:pt x="1185" y="0"/>
                  </a:lnTo>
                  <a:lnTo>
                    <a:pt x="1383" y="0"/>
                  </a:lnTo>
                  <a:lnTo>
                    <a:pt x="1383" y="192"/>
                  </a:lnTo>
                  <a:lnTo>
                    <a:pt x="1319" y="131"/>
                  </a:lnTo>
                  <a:lnTo>
                    <a:pt x="772" y="670"/>
                  </a:lnTo>
                  <a:lnTo>
                    <a:pt x="0" y="670"/>
                  </a:lnTo>
                  <a:lnTo>
                    <a:pt x="0" y="534"/>
                  </a:ln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0" name="Freeform 12"/>
            <p:cNvSpPr/>
            <p:nvPr/>
          </p:nvSpPr>
          <p:spPr>
            <a:xfrm>
              <a:off x="0" y="3100"/>
              <a:ext cx="3958" cy="1905"/>
            </a:xfrm>
            <a:custGeom>
              <a:avLst/>
              <a:gdLst/>
              <a:ahLst/>
              <a:cxnLst>
                <a:cxn ang="0">
                  <a:pos x="0" y="3945"/>
                </a:cxn>
                <a:cxn ang="0">
                  <a:pos x="5283" y="3945"/>
                </a:cxn>
                <a:cxn ang="0">
                  <a:pos x="8964" y="300"/>
                </a:cxn>
                <a:cxn ang="0">
                  <a:pos x="8651" y="0"/>
                </a:cxn>
                <a:cxn ang="0">
                  <a:pos x="9896" y="0"/>
                </a:cxn>
                <a:cxn ang="0">
                  <a:pos x="9896" y="1200"/>
                </a:cxn>
                <a:cxn ang="0">
                  <a:pos x="9496" y="820"/>
                </a:cxn>
                <a:cxn ang="0">
                  <a:pos x="5458" y="4763"/>
                </a:cxn>
                <a:cxn ang="0">
                  <a:pos x="0" y="4763"/>
                </a:cxn>
                <a:cxn ang="0">
                  <a:pos x="0" y="3945"/>
                </a:cxn>
              </a:cxnLst>
              <a:pathLst>
                <a:path w="1583" h="762">
                  <a:moveTo>
                    <a:pt x="0" y="631"/>
                  </a:moveTo>
                  <a:lnTo>
                    <a:pt x="845" y="631"/>
                  </a:lnTo>
                  <a:lnTo>
                    <a:pt x="1434" y="48"/>
                  </a:lnTo>
                  <a:lnTo>
                    <a:pt x="1384" y="0"/>
                  </a:lnTo>
                  <a:lnTo>
                    <a:pt x="1583" y="0"/>
                  </a:lnTo>
                  <a:lnTo>
                    <a:pt x="1583" y="192"/>
                  </a:lnTo>
                  <a:lnTo>
                    <a:pt x="1519" y="131"/>
                  </a:lnTo>
                  <a:lnTo>
                    <a:pt x="873" y="762"/>
                  </a:lnTo>
                  <a:lnTo>
                    <a:pt x="0" y="762"/>
                  </a:lnTo>
                  <a:lnTo>
                    <a:pt x="0" y="631"/>
                  </a:ln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1" name="Freeform 13"/>
            <p:cNvSpPr/>
            <p:nvPr/>
          </p:nvSpPr>
          <p:spPr>
            <a:xfrm>
              <a:off x="3668" y="1390"/>
              <a:ext cx="2962" cy="1505"/>
            </a:xfrm>
            <a:custGeom>
              <a:avLst/>
              <a:gdLst/>
              <a:ahLst/>
              <a:cxnLst>
                <a:cxn ang="0">
                  <a:pos x="7399" y="895"/>
                </a:cxn>
                <a:cxn ang="0">
                  <a:pos x="3587" y="895"/>
                </a:cxn>
                <a:cxn ang="0">
                  <a:pos x="930" y="3463"/>
                </a:cxn>
                <a:cxn ang="0">
                  <a:pos x="1287" y="3763"/>
                </a:cxn>
                <a:cxn ang="0">
                  <a:pos x="0" y="3763"/>
                </a:cxn>
                <a:cxn ang="0">
                  <a:pos x="0" y="2563"/>
                </a:cxn>
                <a:cxn ang="0">
                  <a:pos x="400" y="2988"/>
                </a:cxn>
                <a:cxn ang="0">
                  <a:pos x="3429" y="0"/>
                </a:cxn>
                <a:cxn ang="0">
                  <a:pos x="7404" y="8"/>
                </a:cxn>
                <a:cxn ang="0">
                  <a:pos x="7399" y="895"/>
                </a:cxn>
              </a:cxnLst>
              <a:pathLst>
                <a:path w="1185" h="602">
                  <a:moveTo>
                    <a:pt x="1184" y="143"/>
                  </a:moveTo>
                  <a:lnTo>
                    <a:pt x="574" y="143"/>
                  </a:lnTo>
                  <a:lnTo>
                    <a:pt x="149" y="554"/>
                  </a:lnTo>
                  <a:lnTo>
                    <a:pt x="206" y="602"/>
                  </a:lnTo>
                  <a:lnTo>
                    <a:pt x="0" y="602"/>
                  </a:lnTo>
                  <a:lnTo>
                    <a:pt x="0" y="410"/>
                  </a:lnTo>
                  <a:lnTo>
                    <a:pt x="64" y="478"/>
                  </a:lnTo>
                  <a:lnTo>
                    <a:pt x="549" y="0"/>
                  </a:lnTo>
                  <a:lnTo>
                    <a:pt x="1185" y="1"/>
                  </a:lnTo>
                  <a:lnTo>
                    <a:pt x="1184" y="143"/>
                  </a:ln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2" name="Freeform 14"/>
            <p:cNvSpPr/>
            <p:nvPr/>
          </p:nvSpPr>
          <p:spPr>
            <a:xfrm>
              <a:off x="3170" y="727"/>
              <a:ext cx="3465" cy="1683"/>
            </a:xfrm>
            <a:custGeom>
              <a:avLst/>
              <a:gdLst/>
              <a:ahLst/>
              <a:cxnLst>
                <a:cxn ang="0">
                  <a:pos x="8645" y="870"/>
                </a:cxn>
                <a:cxn ang="0">
                  <a:pos x="4083" y="870"/>
                </a:cxn>
                <a:cxn ang="0">
                  <a:pos x="933" y="3909"/>
                </a:cxn>
                <a:cxn ang="0">
                  <a:pos x="1245" y="4209"/>
                </a:cxn>
                <a:cxn ang="0">
                  <a:pos x="0" y="4209"/>
                </a:cxn>
                <a:cxn ang="0">
                  <a:pos x="0" y="3008"/>
                </a:cxn>
                <a:cxn ang="0">
                  <a:pos x="400" y="3396"/>
                </a:cxn>
                <a:cxn ang="0">
                  <a:pos x="3850" y="8"/>
                </a:cxn>
                <a:cxn ang="0">
                  <a:pos x="8663" y="0"/>
                </a:cxn>
                <a:cxn ang="0">
                  <a:pos x="8645" y="870"/>
                </a:cxn>
              </a:cxnLst>
              <a:pathLst>
                <a:path w="1386" h="673">
                  <a:moveTo>
                    <a:pt x="1383" y="139"/>
                  </a:moveTo>
                  <a:lnTo>
                    <a:pt x="653" y="139"/>
                  </a:lnTo>
                  <a:lnTo>
                    <a:pt x="149" y="625"/>
                  </a:lnTo>
                  <a:lnTo>
                    <a:pt x="199" y="673"/>
                  </a:lnTo>
                  <a:lnTo>
                    <a:pt x="0" y="673"/>
                  </a:lnTo>
                  <a:lnTo>
                    <a:pt x="0" y="481"/>
                  </a:lnTo>
                  <a:lnTo>
                    <a:pt x="64" y="543"/>
                  </a:lnTo>
                  <a:lnTo>
                    <a:pt x="616" y="1"/>
                  </a:lnTo>
                  <a:lnTo>
                    <a:pt x="1386" y="0"/>
                  </a:lnTo>
                  <a:lnTo>
                    <a:pt x="1383" y="139"/>
                  </a:ln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3" name="Freeform 15"/>
            <p:cNvSpPr/>
            <p:nvPr/>
          </p:nvSpPr>
          <p:spPr>
            <a:xfrm>
              <a:off x="2670" y="0"/>
              <a:ext cx="3960" cy="1925"/>
            </a:xfrm>
            <a:custGeom>
              <a:avLst/>
              <a:gdLst/>
              <a:ahLst/>
              <a:cxnLst>
                <a:cxn ang="0">
                  <a:pos x="9895" y="870"/>
                </a:cxn>
                <a:cxn ang="0">
                  <a:pos x="4620" y="870"/>
                </a:cxn>
                <a:cxn ang="0">
                  <a:pos x="933" y="4513"/>
                </a:cxn>
                <a:cxn ang="0">
                  <a:pos x="1245" y="4813"/>
                </a:cxn>
                <a:cxn ang="0">
                  <a:pos x="0" y="4813"/>
                </a:cxn>
                <a:cxn ang="0">
                  <a:pos x="0" y="3613"/>
                </a:cxn>
                <a:cxn ang="0">
                  <a:pos x="400" y="4000"/>
                </a:cxn>
                <a:cxn ang="0">
                  <a:pos x="4500" y="0"/>
                </a:cxn>
                <a:cxn ang="0">
                  <a:pos x="9900" y="25"/>
                </a:cxn>
                <a:cxn ang="0">
                  <a:pos x="9895" y="870"/>
                </a:cxn>
              </a:cxnLst>
              <a:pathLst>
                <a:path w="1584" h="770">
                  <a:moveTo>
                    <a:pt x="1583" y="139"/>
                  </a:moveTo>
                  <a:lnTo>
                    <a:pt x="739" y="139"/>
                  </a:lnTo>
                  <a:lnTo>
                    <a:pt x="149" y="722"/>
                  </a:lnTo>
                  <a:lnTo>
                    <a:pt x="199" y="770"/>
                  </a:lnTo>
                  <a:lnTo>
                    <a:pt x="0" y="770"/>
                  </a:lnTo>
                  <a:lnTo>
                    <a:pt x="0" y="578"/>
                  </a:lnTo>
                  <a:lnTo>
                    <a:pt x="64" y="640"/>
                  </a:lnTo>
                  <a:lnTo>
                    <a:pt x="720" y="0"/>
                  </a:lnTo>
                  <a:lnTo>
                    <a:pt x="1584" y="4"/>
                  </a:lnTo>
                  <a:lnTo>
                    <a:pt x="1583" y="139"/>
                  </a:ln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8305800" y="2551430"/>
            <a:ext cx="3211830" cy="2309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连载完结运营规划</a:t>
            </a:r>
            <a:endParaRPr kumimoji="0" lang="zh-CN" altLang="en-US" sz="1600" b="0" i="0" u="none" strike="noStrike" kern="1200" cap="none" spc="0" normalizeH="0" baseline="0" noProof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1、通过活动形式提高粉丝读者的活跃度与忠诚度</a:t>
            </a:r>
            <a:endParaRPr kumimoji="0" lang="zh-CN" altLang="en-US" sz="1600" b="0" i="0" u="none" strike="noStrike" kern="1200" cap="none" spc="0" normalizeH="0" baseline="0" noProof="0"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2、利用完结带来的流量高峰持续向公众号引流</a:t>
            </a:r>
            <a:endParaRPr kumimoji="0" lang="zh-CN" altLang="en-US" sz="1600" b="0" i="0" u="none" strike="noStrike" kern="1200" cap="none" spc="0" normalizeH="0" baseline="0" noProof="0"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3、为作者新书造势，提供良好的读者粉丝基础</a:t>
            </a:r>
            <a:endParaRPr kumimoji="0" lang="zh-CN" altLang="en-US" sz="1600" b="0" i="0" u="none" strike="noStrike" kern="1200" cap="none" spc="0" normalizeH="0" baseline="0" noProof="0"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1139190" y="3810000"/>
            <a:ext cx="3158490" cy="213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新书发布运营规划</a:t>
            </a:r>
            <a:endParaRPr kumimoji="0" lang="zh-CN" altLang="en-US" sz="1600" b="0" i="0" u="none" strike="noStrike" kern="1200" cap="none" spc="0" normalizeH="0" baseline="0" noProof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将通过发布前后三周对新书进行造势宣传，达到从网站平台向公众号引流和从公众号向平台新书引流的双循环。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1230" y="1374140"/>
            <a:ext cx="7552055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新书上传前后一个月、与完本前后一个月都是引流造势、做活动的黄金时间。通过作品的两个不同连载阶段，为作者的新书造势聚粉，最大程度上的活跃读者粉丝。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7" grpId="0" bldLvl="0" animBg="1"/>
      <p:bldP spid="2049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2" name="文本框 19"/>
          <p:cNvSpPr txBox="1">
            <a:spLocks noChangeArrowheads="1"/>
          </p:cNvSpPr>
          <p:nvPr/>
        </p:nvSpPr>
        <p:spPr bwMode="auto">
          <a:xfrm>
            <a:off x="2638425" y="2401888"/>
            <a:ext cx="7323138" cy="118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移动微官网中的微信贴吧讨论区，相当于一个垂直细分的作者专属社区。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通过把相同喜好的读者聚集在一起，通过社区内容输出，活动策划，加深彼此关系。同时挖掘核心读者，持续产生有价值内容。沉淀读者粉丝，为作者集聚人气。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7173" name="直接连接符 20"/>
          <p:cNvCxnSpPr/>
          <p:nvPr/>
        </p:nvCxnSpPr>
        <p:spPr>
          <a:xfrm flipH="1">
            <a:off x="2551113" y="4090988"/>
            <a:ext cx="1589087" cy="1590675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cxnSp>
      <p:cxnSp>
        <p:nvCxnSpPr>
          <p:cNvPr id="7174" name="直接连接符 21"/>
          <p:cNvCxnSpPr/>
          <p:nvPr/>
        </p:nvCxnSpPr>
        <p:spPr>
          <a:xfrm flipH="1">
            <a:off x="3924300" y="4090988"/>
            <a:ext cx="1590675" cy="1590675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cxnSp>
      <p:cxnSp>
        <p:nvCxnSpPr>
          <p:cNvPr id="7175" name="直接连接符 22"/>
          <p:cNvCxnSpPr/>
          <p:nvPr/>
        </p:nvCxnSpPr>
        <p:spPr>
          <a:xfrm flipH="1">
            <a:off x="5299075" y="4090988"/>
            <a:ext cx="1589088" cy="1590675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cxnSp>
      <p:cxnSp>
        <p:nvCxnSpPr>
          <p:cNvPr id="7176" name="直接连接符 23"/>
          <p:cNvCxnSpPr/>
          <p:nvPr/>
        </p:nvCxnSpPr>
        <p:spPr>
          <a:xfrm flipH="1">
            <a:off x="6670675" y="4090988"/>
            <a:ext cx="1590675" cy="1590675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12297" name="任意多边形 24"/>
          <p:cNvSpPr>
            <a:spLocks noChangeArrowheads="1"/>
          </p:cNvSpPr>
          <p:nvPr/>
        </p:nvSpPr>
        <p:spPr bwMode="auto">
          <a:xfrm>
            <a:off x="2397125" y="3660775"/>
            <a:ext cx="1976438" cy="981075"/>
          </a:xfrm>
          <a:custGeom>
            <a:avLst/>
            <a:gdLst>
              <a:gd name="T0" fmla="*/ 0 w 1980000"/>
              <a:gd name="T1" fmla="*/ 0 h 982134"/>
              <a:gd name="T2" fmla="*/ 1979613 w 1980000"/>
              <a:gd name="T3" fmla="*/ 0 h 982134"/>
              <a:gd name="T4" fmla="*/ 989807 w 1980000"/>
              <a:gd name="T5" fmla="*/ 982663 h 982134"/>
              <a:gd name="T6" fmla="*/ 0 60000 65536"/>
              <a:gd name="T7" fmla="*/ 0 60000 65536"/>
              <a:gd name="T8" fmla="*/ 0 60000 65536"/>
              <a:gd name="T9" fmla="*/ 0 w 1980000"/>
              <a:gd name="T10" fmla="*/ 0 h 982134"/>
              <a:gd name="T11" fmla="*/ 1980000 w 1980000"/>
              <a:gd name="T12" fmla="*/ 982134 h 982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0000" h="982134">
                <a:moveTo>
                  <a:pt x="0" y="0"/>
                </a:moveTo>
                <a:lnTo>
                  <a:pt x="1980000" y="0"/>
                </a:lnTo>
                <a:lnTo>
                  <a:pt x="990000" y="9821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395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  <a:endParaRPr kumimoji="0" lang="en-US" sz="2395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298" name="任意多边形 25"/>
          <p:cNvSpPr>
            <a:spLocks noChangeArrowheads="1"/>
          </p:cNvSpPr>
          <p:nvPr/>
        </p:nvSpPr>
        <p:spPr bwMode="auto">
          <a:xfrm>
            <a:off x="3800475" y="3660775"/>
            <a:ext cx="1976438" cy="981075"/>
          </a:xfrm>
          <a:custGeom>
            <a:avLst/>
            <a:gdLst>
              <a:gd name="T0" fmla="*/ 0 w 1980000"/>
              <a:gd name="T1" fmla="*/ 0 h 982134"/>
              <a:gd name="T2" fmla="*/ 1979613 w 1980000"/>
              <a:gd name="T3" fmla="*/ 0 h 982134"/>
              <a:gd name="T4" fmla="*/ 989807 w 1980000"/>
              <a:gd name="T5" fmla="*/ 982663 h 982134"/>
              <a:gd name="T6" fmla="*/ 0 60000 65536"/>
              <a:gd name="T7" fmla="*/ 0 60000 65536"/>
              <a:gd name="T8" fmla="*/ 0 60000 65536"/>
              <a:gd name="T9" fmla="*/ 0 w 1980000"/>
              <a:gd name="T10" fmla="*/ 0 h 982134"/>
              <a:gd name="T11" fmla="*/ 1980000 w 1980000"/>
              <a:gd name="T12" fmla="*/ 982134 h 982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0000" h="982134">
                <a:moveTo>
                  <a:pt x="0" y="0"/>
                </a:moveTo>
                <a:lnTo>
                  <a:pt x="1980000" y="0"/>
                </a:lnTo>
                <a:lnTo>
                  <a:pt x="990000" y="9821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395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en-US" sz="2395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299" name="任意多边形 26"/>
          <p:cNvSpPr>
            <a:spLocks noChangeArrowheads="1"/>
          </p:cNvSpPr>
          <p:nvPr/>
        </p:nvSpPr>
        <p:spPr bwMode="auto">
          <a:xfrm>
            <a:off x="5203825" y="3660775"/>
            <a:ext cx="1976438" cy="981075"/>
          </a:xfrm>
          <a:custGeom>
            <a:avLst/>
            <a:gdLst>
              <a:gd name="T0" fmla="*/ 0 w 1980000"/>
              <a:gd name="T1" fmla="*/ 0 h 982134"/>
              <a:gd name="T2" fmla="*/ 1979612 w 1980000"/>
              <a:gd name="T3" fmla="*/ 0 h 982134"/>
              <a:gd name="T4" fmla="*/ 989806 w 1980000"/>
              <a:gd name="T5" fmla="*/ 982663 h 982134"/>
              <a:gd name="T6" fmla="*/ 0 60000 65536"/>
              <a:gd name="T7" fmla="*/ 0 60000 65536"/>
              <a:gd name="T8" fmla="*/ 0 60000 65536"/>
              <a:gd name="T9" fmla="*/ 0 w 1980000"/>
              <a:gd name="T10" fmla="*/ 0 h 982134"/>
              <a:gd name="T11" fmla="*/ 1980000 w 1980000"/>
              <a:gd name="T12" fmla="*/ 982134 h 982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0000" h="982134">
                <a:moveTo>
                  <a:pt x="0" y="0"/>
                </a:moveTo>
                <a:lnTo>
                  <a:pt x="1980000" y="0"/>
                </a:lnTo>
                <a:lnTo>
                  <a:pt x="990000" y="9821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395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sz="2395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300" name="任意多边形 27"/>
          <p:cNvSpPr>
            <a:spLocks noChangeArrowheads="1"/>
          </p:cNvSpPr>
          <p:nvPr/>
        </p:nvSpPr>
        <p:spPr bwMode="auto">
          <a:xfrm>
            <a:off x="6605588" y="3660775"/>
            <a:ext cx="1978025" cy="981075"/>
          </a:xfrm>
          <a:custGeom>
            <a:avLst/>
            <a:gdLst>
              <a:gd name="T0" fmla="*/ 0 w 1980000"/>
              <a:gd name="T1" fmla="*/ 0 h 982134"/>
              <a:gd name="T2" fmla="*/ 1979613 w 1980000"/>
              <a:gd name="T3" fmla="*/ 0 h 982134"/>
              <a:gd name="T4" fmla="*/ 989807 w 1980000"/>
              <a:gd name="T5" fmla="*/ 982663 h 982134"/>
              <a:gd name="T6" fmla="*/ 0 60000 65536"/>
              <a:gd name="T7" fmla="*/ 0 60000 65536"/>
              <a:gd name="T8" fmla="*/ 0 60000 65536"/>
              <a:gd name="T9" fmla="*/ 0 w 1980000"/>
              <a:gd name="T10" fmla="*/ 0 h 982134"/>
              <a:gd name="T11" fmla="*/ 1980000 w 1980000"/>
              <a:gd name="T12" fmla="*/ 982134 h 982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0000" h="982134">
                <a:moveTo>
                  <a:pt x="0" y="0"/>
                </a:moveTo>
                <a:lnTo>
                  <a:pt x="1980000" y="0"/>
                </a:lnTo>
                <a:lnTo>
                  <a:pt x="990000" y="9821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395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en-US" sz="2395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81" name="文本框 28"/>
          <p:cNvSpPr txBox="1"/>
          <p:nvPr/>
        </p:nvSpPr>
        <p:spPr>
          <a:xfrm rot="-2686699">
            <a:off x="1120775" y="4846955"/>
            <a:ext cx="2246630" cy="6591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da-DK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社区规则与激励体制建立</a:t>
            </a:r>
            <a:endParaRPr lang="zh-CN" altLang="da-DK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82" name="文本框 29"/>
          <p:cNvSpPr txBox="1"/>
          <p:nvPr/>
        </p:nvSpPr>
        <p:spPr>
          <a:xfrm rot="-2686699">
            <a:off x="2463165" y="5123815"/>
            <a:ext cx="2345055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da-DK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社区内容引导与把控</a:t>
            </a:r>
            <a:endParaRPr lang="zh-CN" altLang="da-DK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83" name="文本框 30"/>
          <p:cNvSpPr txBox="1"/>
          <p:nvPr/>
        </p:nvSpPr>
        <p:spPr>
          <a:xfrm rot="-2686699">
            <a:off x="3769360" y="5398770"/>
            <a:ext cx="2691130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da-DK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社区活动的组织与发起</a:t>
            </a:r>
            <a:endParaRPr lang="zh-CN" altLang="da-DK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84" name="文本框 31"/>
          <p:cNvSpPr txBox="1"/>
          <p:nvPr/>
        </p:nvSpPr>
        <p:spPr>
          <a:xfrm rot="-2686699">
            <a:off x="5050155" y="5347970"/>
            <a:ext cx="2661285" cy="6591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da-DK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社区核心管理人员的挖掘与培养</a:t>
            </a:r>
            <a:endParaRPr lang="zh-CN" altLang="da-DK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185" name="直接连接符 32"/>
          <p:cNvCxnSpPr/>
          <p:nvPr/>
        </p:nvCxnSpPr>
        <p:spPr>
          <a:xfrm flipH="1">
            <a:off x="8050213" y="4090988"/>
            <a:ext cx="1589087" cy="1590675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12306" name="任意多边形 33"/>
          <p:cNvSpPr>
            <a:spLocks noChangeArrowheads="1"/>
          </p:cNvSpPr>
          <p:nvPr/>
        </p:nvSpPr>
        <p:spPr bwMode="auto">
          <a:xfrm>
            <a:off x="7983538" y="3660775"/>
            <a:ext cx="1978025" cy="981075"/>
          </a:xfrm>
          <a:custGeom>
            <a:avLst/>
            <a:gdLst>
              <a:gd name="T0" fmla="*/ 0 w 1980000"/>
              <a:gd name="T1" fmla="*/ 0 h 982134"/>
              <a:gd name="T2" fmla="*/ 1981200 w 1980000"/>
              <a:gd name="T3" fmla="*/ 0 h 982134"/>
              <a:gd name="T4" fmla="*/ 990600 w 1980000"/>
              <a:gd name="T5" fmla="*/ 982663 h 982134"/>
              <a:gd name="T6" fmla="*/ 0 60000 65536"/>
              <a:gd name="T7" fmla="*/ 0 60000 65536"/>
              <a:gd name="T8" fmla="*/ 0 60000 65536"/>
              <a:gd name="T9" fmla="*/ 0 w 1980000"/>
              <a:gd name="T10" fmla="*/ 0 h 982134"/>
              <a:gd name="T11" fmla="*/ 1980000 w 1980000"/>
              <a:gd name="T12" fmla="*/ 982134 h 9821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80000" h="982134">
                <a:moveTo>
                  <a:pt x="0" y="0"/>
                </a:moveTo>
                <a:lnTo>
                  <a:pt x="1980000" y="0"/>
                </a:lnTo>
                <a:lnTo>
                  <a:pt x="990000" y="9821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395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05</a:t>
            </a:r>
            <a:endParaRPr kumimoji="0" lang="en-US" sz="2395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87" name="文本框 34"/>
          <p:cNvSpPr txBox="1"/>
          <p:nvPr/>
        </p:nvSpPr>
        <p:spPr>
          <a:xfrm rot="-2686699">
            <a:off x="7098030" y="5161915"/>
            <a:ext cx="2019300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da-DK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社区核心文化体系</a:t>
            </a:r>
            <a:endParaRPr lang="zh-CN" altLang="da-DK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188" name="直接连接符 35"/>
          <p:cNvCxnSpPr/>
          <p:nvPr/>
        </p:nvCxnSpPr>
        <p:spPr>
          <a:xfrm>
            <a:off x="2551430" y="2560638"/>
            <a:ext cx="0" cy="871537"/>
          </a:xfrm>
          <a:prstGeom prst="line">
            <a:avLst/>
          </a:prstGeom>
          <a:ln w="635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cxnSp>
      <p:grpSp>
        <p:nvGrpSpPr>
          <p:cNvPr id="7189" name="Group 21"/>
          <p:cNvGrpSpPr/>
          <p:nvPr/>
        </p:nvGrpSpPr>
        <p:grpSpPr>
          <a:xfrm>
            <a:off x="5845175" y="819150"/>
            <a:ext cx="469900" cy="311150"/>
            <a:chOff x="0" y="0"/>
            <a:chExt cx="1090" cy="726"/>
          </a:xfrm>
        </p:grpSpPr>
        <p:sp>
          <p:nvSpPr>
            <p:cNvPr id="7190" name="AutoShape 22"/>
            <p:cNvSpPr/>
            <p:nvPr/>
          </p:nvSpPr>
          <p:spPr>
            <a:xfrm>
              <a:off x="0" y="0"/>
              <a:ext cx="726" cy="726"/>
            </a:xfrm>
            <a:prstGeom prst="diamond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1" name="AutoShape 23"/>
            <p:cNvSpPr/>
            <p:nvPr/>
          </p:nvSpPr>
          <p:spPr>
            <a:xfrm>
              <a:off x="182" y="0"/>
              <a:ext cx="726" cy="726"/>
            </a:xfrm>
            <a:prstGeom prst="diamond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2" name="AutoShape 24"/>
            <p:cNvSpPr/>
            <p:nvPr/>
          </p:nvSpPr>
          <p:spPr>
            <a:xfrm>
              <a:off x="364" y="0"/>
              <a:ext cx="726" cy="726"/>
            </a:xfrm>
            <a:prstGeom prst="diamond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93" name="Text Box 25"/>
          <p:cNvSpPr txBox="1"/>
          <p:nvPr/>
        </p:nvSpPr>
        <p:spPr>
          <a:xfrm>
            <a:off x="3449320" y="1316355"/>
            <a:ext cx="5424805" cy="384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移动微官网：微信贴吧讨论区的社区运营规划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4375785" y="3187065"/>
            <a:ext cx="3011805" cy="61341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产品篇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4375785" y="3916680"/>
            <a:ext cx="3011488" cy="61341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运营篇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717449" y="1482725"/>
            <a:ext cx="4745990" cy="126428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19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</a:t>
            </a:r>
            <a:endParaRPr kumimoji="0" lang="zh-CN" altLang="en-US" sz="719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2" name="Rectangle 4"/>
          <p:cNvSpPr/>
          <p:nvPr/>
        </p:nvSpPr>
        <p:spPr>
          <a:xfrm>
            <a:off x="865188" y="1158875"/>
            <a:ext cx="10675937" cy="5080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lvl="0" indent="0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991870" y="2790825"/>
            <a:ext cx="38481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56558" tIns="78280" rIns="156558" bIns="7828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随着业内竞争越来越激励，以往靠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QQ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群和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pc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官网的形式已经无法挽留、促活读者。顺应移动端流量的突起，移动微官网与公众号和移动社群、社区相结合的新产品形式所带来的新运营形式，将更能符合现下读者的生活阅读习惯，我们也将利用新产品，为作者更好的服务。为作者在竞争的狂潮中稳住读者，凝聚更多人气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1865471" y="1941513"/>
            <a:ext cx="2141220" cy="44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56558" tIns="78280" rIns="156558" bIns="7828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致：各位作者朋友</a:t>
            </a: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75" name="Line 7"/>
          <p:cNvSpPr/>
          <p:nvPr/>
        </p:nvSpPr>
        <p:spPr>
          <a:xfrm>
            <a:off x="1339850" y="2586038"/>
            <a:ext cx="3208338" cy="3175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  <a:bevel/>
            <a:headEnd type="none" w="med" len="med"/>
            <a:tailEnd type="none" w="med" len="med"/>
          </a:ln>
        </p:spPr>
      </p:sp>
      <p:sp>
        <p:nvSpPr>
          <p:cNvPr id="7176" name="Line 8"/>
          <p:cNvSpPr/>
          <p:nvPr/>
        </p:nvSpPr>
        <p:spPr>
          <a:xfrm>
            <a:off x="1339850" y="1635125"/>
            <a:ext cx="3208338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  <a:bevel/>
            <a:headEnd type="none" w="med" len="med"/>
            <a:tailEnd type="none" w="med" len="med"/>
          </a:ln>
        </p:spPr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5015014" y="1634753"/>
            <a:ext cx="5961276" cy="4008523"/>
          </a:xfrm>
          <a:prstGeom prst="rect">
            <a:avLst/>
          </a:prstGeom>
          <a:blipFill dpi="0" rotWithShape="0">
            <a:blip r:embed="rId1"/>
            <a:srcRect/>
            <a:stretch>
              <a:fillRect r="-19543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29" tIns="46917" rIns="90029" bIns="46917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标题 1"/>
          <p:cNvSpPr>
            <a:spLocks noGrp="1"/>
          </p:cNvSpPr>
          <p:nvPr>
            <p:ph type="ctrTitle"/>
          </p:nvPr>
        </p:nvSpPr>
        <p:spPr>
          <a:xfrm>
            <a:off x="3063875" y="2119313"/>
            <a:ext cx="6064250" cy="1390650"/>
          </a:xfrm>
          <a:solidFill>
            <a:srgbClr val="000000">
              <a:alpha val="50194"/>
            </a:srgbClr>
          </a:solidFill>
        </p:spPr>
        <p:txBody>
          <a:bodyPr wrap="square" lIns="91440" tIns="45720" rIns="91440" bIns="45720" anchor="b">
            <a:normAutofit fontScale="90000"/>
          </a:bodyPr>
          <a:p>
            <a:pPr eaLnBrk="1" hangingPunct="1"/>
            <a:r>
              <a:rPr lang="zh-CN" altLang="en-US" b="1" kern="12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THANKS</a:t>
            </a:r>
            <a:endParaRPr lang="zh-CN" altLang="en-US" b="1" kern="1200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7171" name="副标题 2"/>
          <p:cNvSpPr>
            <a:spLocks noGrp="1"/>
          </p:cNvSpPr>
          <p:nvPr>
            <p:ph type="subTitle" idx="1"/>
          </p:nvPr>
        </p:nvSpPr>
        <p:spPr>
          <a:xfrm>
            <a:off x="4332288" y="3892550"/>
            <a:ext cx="3527425" cy="447675"/>
          </a:xfrm>
          <a:solidFill>
            <a:srgbClr val="000000">
              <a:alpha val="50194"/>
            </a:srgbClr>
          </a:solidFill>
        </p:spPr>
        <p:txBody>
          <a:bodyPr wrap="square" lIns="91440" tIns="45720" rIns="91440" bIns="45720" anchor="t"/>
          <a:p>
            <a:pPr eaLnBrk="1" hangingPunct="1"/>
            <a:r>
              <a:rPr lang="zh-CN" altLang="zh-CN" kern="1200" dirty="0">
                <a:latin typeface="+mn-lt"/>
                <a:ea typeface="+mn-ea"/>
                <a:cs typeface="+mn-cs"/>
              </a:rPr>
              <a:t>感谢聆听</a:t>
            </a:r>
            <a:endParaRPr lang="zh-CN" altLang="zh-CN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7172" name="内容占位符 3"/>
          <p:cNvSpPr>
            <a:spLocks noGrp="1"/>
          </p:cNvSpPr>
          <p:nvPr>
            <p:ph sz="quarter" idx="13"/>
          </p:nvPr>
        </p:nvSpPr>
        <p:spPr>
          <a:xfrm>
            <a:off x="4611688" y="4529138"/>
            <a:ext cx="2968625" cy="361950"/>
          </a:xfrm>
          <a:solidFill>
            <a:srgbClr val="000000">
              <a:alpha val="50194"/>
            </a:srgbClr>
          </a:solidFill>
        </p:spPr>
        <p:txBody>
          <a:bodyPr wrap="square" lIns="91440" tIns="45720" rIns="91440" bIns="45720" anchor="t">
            <a:normAutofit fontScale="90000"/>
          </a:bodyPr>
          <a:p>
            <a:pPr eaLnBrk="1" hangingPunct="1"/>
            <a:r>
              <a:rPr lang="zh-CN" altLang="en-US" b="1" kern="1200" dirty="0">
                <a:latin typeface="+mn-lt"/>
                <a:ea typeface="微软雅黑" panose="020B0503020204020204" charset="-122"/>
                <a:cs typeface="+mn-cs"/>
              </a:rPr>
              <a:t>汇报人：熊孝柏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 b="-156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4356100" y="1403350"/>
            <a:ext cx="35750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19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</a:t>
            </a:r>
            <a:endParaRPr kumimoji="0" lang="zh-CN" altLang="en-US" sz="719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19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ONE</a:t>
            </a:r>
            <a:endParaRPr kumimoji="0" lang="zh-CN" altLang="en-US" sz="719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73" name="文本占位符 2"/>
          <p:cNvSpPr>
            <a:spLocks noGrp="1"/>
          </p:cNvSpPr>
          <p:nvPr>
            <p:ph type="body" idx="1"/>
          </p:nvPr>
        </p:nvSpPr>
        <p:spPr>
          <a:xfrm>
            <a:off x="1969770" y="3762375"/>
            <a:ext cx="8169275" cy="2028825"/>
          </a:xfrm>
          <a:solidFill>
            <a:srgbClr val="000000">
              <a:alpha val="50194"/>
            </a:srgbClr>
          </a:solidFill>
        </p:spPr>
        <p:txBody>
          <a:bodyPr wrap="square" lIns="91440" tIns="45720" rIns="91440" bIns="45720" anchor="t">
            <a:normAutofit lnSpcReduction="20000"/>
          </a:bodyPr>
          <a:p>
            <a:pPr eaLnBrk="1" hangingPunct="1"/>
            <a:endParaRPr lang="zh-CN" altLang="en-US" sz="3600" kern="1200" dirty="0">
              <a:latin typeface="+mn-lt"/>
              <a:ea typeface="微软雅黑" panose="020B0503020204020204" charset="-122"/>
              <a:cs typeface="+mn-cs"/>
            </a:endParaRPr>
          </a:p>
          <a:p>
            <a:pPr eaLnBrk="1" hangingPunct="1"/>
            <a:r>
              <a:rPr lang="zh-CN" altLang="en-US" sz="3600" kern="1200" dirty="0">
                <a:latin typeface="+mn-lt"/>
                <a:ea typeface="微软雅黑" panose="020B0503020204020204" charset="-122"/>
                <a:cs typeface="+mn-cs"/>
              </a:rPr>
              <a:t>产品篇：移动微官网与作者网络名片</a:t>
            </a:r>
            <a:endParaRPr lang="zh-CN" altLang="en-US" sz="3600" kern="1200" dirty="0">
              <a:latin typeface="+mn-lt"/>
              <a:ea typeface="微软雅黑" panose="020B0503020204020204" charset="-122"/>
              <a:cs typeface="+mn-cs"/>
            </a:endParaRPr>
          </a:p>
          <a:p>
            <a:pPr eaLnBrk="1" hangingPunct="1"/>
            <a:endParaRPr lang="zh-CN" altLang="en-US" sz="3600" kern="1200" dirty="0">
              <a:latin typeface="+mn-lt"/>
              <a:ea typeface="微软雅黑" panose="020B0503020204020204" charset="-122"/>
              <a:cs typeface="+mn-cs"/>
            </a:endParaRPr>
          </a:p>
          <a:p>
            <a:pPr eaLnBrk="1" hangingPunct="1"/>
            <a:r>
              <a:rPr lang="zh-CN" altLang="en-US" sz="2000" kern="1200" dirty="0">
                <a:latin typeface="+mn-lt"/>
                <a:ea typeface="微软雅黑" panose="020B0503020204020204" charset="-122"/>
                <a:cs typeface="+mn-cs"/>
              </a:rPr>
              <a:t>新形态下的粉丝聚合与信息聚合</a:t>
            </a:r>
            <a:endParaRPr lang="zh-CN" altLang="en-US" sz="2000" kern="1200" dirty="0">
              <a:latin typeface="+mn-lt"/>
              <a:ea typeface="微软雅黑" panose="020B0503020204020204" charset="-122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72" name="Group 4"/>
          <p:cNvGrpSpPr/>
          <p:nvPr/>
        </p:nvGrpSpPr>
        <p:grpSpPr>
          <a:xfrm>
            <a:off x="5845175" y="819150"/>
            <a:ext cx="469900" cy="311150"/>
            <a:chOff x="0" y="0"/>
            <a:chExt cx="1090" cy="726"/>
          </a:xfrm>
        </p:grpSpPr>
        <p:sp>
          <p:nvSpPr>
            <p:cNvPr id="7173" name="AutoShape 5"/>
            <p:cNvSpPr/>
            <p:nvPr/>
          </p:nvSpPr>
          <p:spPr>
            <a:xfrm>
              <a:off x="0" y="0"/>
              <a:ext cx="726" cy="726"/>
            </a:xfrm>
            <a:prstGeom prst="diamond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4" name="AutoShape 6"/>
            <p:cNvSpPr/>
            <p:nvPr/>
          </p:nvSpPr>
          <p:spPr>
            <a:xfrm>
              <a:off x="182" y="0"/>
              <a:ext cx="726" cy="726"/>
            </a:xfrm>
            <a:prstGeom prst="diamond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5" name="AutoShape 7"/>
            <p:cNvSpPr/>
            <p:nvPr/>
          </p:nvSpPr>
          <p:spPr>
            <a:xfrm>
              <a:off x="364" y="0"/>
              <a:ext cx="726" cy="726"/>
            </a:xfrm>
            <a:prstGeom prst="diamond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76" name="Text Box 8"/>
          <p:cNvSpPr txBox="1"/>
          <p:nvPr/>
        </p:nvSpPr>
        <p:spPr>
          <a:xfrm>
            <a:off x="4199255" y="1330325"/>
            <a:ext cx="3917950" cy="48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移动微官网产品产生的原由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7" name="圈箭头1 238"/>
          <p:cNvSpPr/>
          <p:nvPr/>
        </p:nvSpPr>
        <p:spPr>
          <a:xfrm>
            <a:off x="1558925" y="2290763"/>
            <a:ext cx="549275" cy="549275"/>
          </a:xfrm>
          <a:custGeom>
            <a:avLst/>
            <a:gdLst/>
            <a:ahLst/>
            <a:cxnLst>
              <a:cxn ang="0">
                <a:pos x="139197" y="114122"/>
              </a:cxn>
              <a:cxn ang="0">
                <a:pos x="282141" y="257066"/>
              </a:cxn>
              <a:cxn ang="0">
                <a:pos x="139197" y="400010"/>
              </a:cxn>
              <a:cxn ang="0">
                <a:pos x="282141" y="400010"/>
              </a:cxn>
              <a:cxn ang="0">
                <a:pos x="425085" y="257066"/>
              </a:cxn>
              <a:cxn ang="0">
                <a:pos x="282141" y="114122"/>
              </a:cxn>
              <a:cxn ang="0">
                <a:pos x="139197" y="114122"/>
              </a:cxn>
              <a:cxn ang="0">
                <a:pos x="257066" y="0"/>
              </a:cxn>
              <a:cxn ang="0">
                <a:pos x="514133" y="257066"/>
              </a:cxn>
              <a:cxn ang="0">
                <a:pos x="257066" y="514133"/>
              </a:cxn>
              <a:cxn ang="0">
                <a:pos x="0" y="257066"/>
              </a:cxn>
              <a:cxn ang="0">
                <a:pos x="257066" y="0"/>
              </a:cxn>
            </a:cxnLst>
            <a:pathLst>
              <a:path w="585904" h="585904">
                <a:moveTo>
                  <a:pt x="158628" y="130053"/>
                </a:moveTo>
                <a:lnTo>
                  <a:pt x="321527" y="292952"/>
                </a:lnTo>
                <a:lnTo>
                  <a:pt x="158628" y="455850"/>
                </a:lnTo>
                <a:lnTo>
                  <a:pt x="321527" y="455850"/>
                </a:lnTo>
                <a:lnTo>
                  <a:pt x="484425" y="292952"/>
                </a:lnTo>
                <a:lnTo>
                  <a:pt x="321527" y="130053"/>
                </a:lnTo>
                <a:lnTo>
                  <a:pt x="158628" y="130053"/>
                </a:ln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2419350" y="2290763"/>
            <a:ext cx="8269288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移动端流量成为主要的流量来源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79" name="圈箭头1 238"/>
          <p:cNvSpPr/>
          <p:nvPr/>
        </p:nvSpPr>
        <p:spPr>
          <a:xfrm>
            <a:off x="1558925" y="3225800"/>
            <a:ext cx="549275" cy="547688"/>
          </a:xfrm>
          <a:custGeom>
            <a:avLst/>
            <a:gdLst/>
            <a:ahLst/>
            <a:cxnLst>
              <a:cxn ang="0">
                <a:pos x="139197" y="113464"/>
              </a:cxn>
              <a:cxn ang="0">
                <a:pos x="282141" y="255583"/>
              </a:cxn>
              <a:cxn ang="0">
                <a:pos x="139197" y="397702"/>
              </a:cxn>
              <a:cxn ang="0">
                <a:pos x="282141" y="397702"/>
              </a:cxn>
              <a:cxn ang="0">
                <a:pos x="425085" y="255583"/>
              </a:cxn>
              <a:cxn ang="0">
                <a:pos x="282141" y="113464"/>
              </a:cxn>
              <a:cxn ang="0">
                <a:pos x="139197" y="113464"/>
              </a:cxn>
              <a:cxn ang="0">
                <a:pos x="257066" y="0"/>
              </a:cxn>
              <a:cxn ang="0">
                <a:pos x="514133" y="255583"/>
              </a:cxn>
              <a:cxn ang="0">
                <a:pos x="257066" y="511166"/>
              </a:cxn>
              <a:cxn ang="0">
                <a:pos x="0" y="255583"/>
              </a:cxn>
              <a:cxn ang="0">
                <a:pos x="257066" y="0"/>
              </a:cxn>
            </a:cxnLst>
            <a:pathLst>
              <a:path w="585904" h="585904">
                <a:moveTo>
                  <a:pt x="158628" y="130053"/>
                </a:moveTo>
                <a:lnTo>
                  <a:pt x="321527" y="292952"/>
                </a:lnTo>
                <a:lnTo>
                  <a:pt x="158628" y="455850"/>
                </a:lnTo>
                <a:lnTo>
                  <a:pt x="321527" y="455850"/>
                </a:lnTo>
                <a:lnTo>
                  <a:pt x="484425" y="292952"/>
                </a:lnTo>
                <a:lnTo>
                  <a:pt x="321527" y="130053"/>
                </a:lnTo>
                <a:lnTo>
                  <a:pt x="158628" y="130053"/>
                </a:ln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2419350" y="3225800"/>
            <a:ext cx="8269288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微信成为生活中必不可缺的通讯联系工具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81" name="圈箭头1 238"/>
          <p:cNvSpPr/>
          <p:nvPr/>
        </p:nvSpPr>
        <p:spPr>
          <a:xfrm>
            <a:off x="1558925" y="4159250"/>
            <a:ext cx="549275" cy="549275"/>
          </a:xfrm>
          <a:custGeom>
            <a:avLst/>
            <a:gdLst/>
            <a:ahLst/>
            <a:cxnLst>
              <a:cxn ang="0">
                <a:pos x="139197" y="114122"/>
              </a:cxn>
              <a:cxn ang="0">
                <a:pos x="282141" y="257066"/>
              </a:cxn>
              <a:cxn ang="0">
                <a:pos x="139197" y="400010"/>
              </a:cxn>
              <a:cxn ang="0">
                <a:pos x="282141" y="400010"/>
              </a:cxn>
              <a:cxn ang="0">
                <a:pos x="425085" y="257066"/>
              </a:cxn>
              <a:cxn ang="0">
                <a:pos x="282141" y="114122"/>
              </a:cxn>
              <a:cxn ang="0">
                <a:pos x="139197" y="114122"/>
              </a:cxn>
              <a:cxn ang="0">
                <a:pos x="257066" y="0"/>
              </a:cxn>
              <a:cxn ang="0">
                <a:pos x="514133" y="257066"/>
              </a:cxn>
              <a:cxn ang="0">
                <a:pos x="257066" y="514133"/>
              </a:cxn>
              <a:cxn ang="0">
                <a:pos x="0" y="257066"/>
              </a:cxn>
              <a:cxn ang="0">
                <a:pos x="257066" y="0"/>
              </a:cxn>
            </a:cxnLst>
            <a:pathLst>
              <a:path w="585904" h="585904">
                <a:moveTo>
                  <a:pt x="158628" y="130053"/>
                </a:moveTo>
                <a:lnTo>
                  <a:pt x="321527" y="292952"/>
                </a:lnTo>
                <a:lnTo>
                  <a:pt x="158628" y="455850"/>
                </a:lnTo>
                <a:lnTo>
                  <a:pt x="321527" y="455850"/>
                </a:lnTo>
                <a:lnTo>
                  <a:pt x="484425" y="292952"/>
                </a:lnTo>
                <a:lnTo>
                  <a:pt x="321527" y="130053"/>
                </a:lnTo>
                <a:lnTo>
                  <a:pt x="158628" y="130053"/>
                </a:ln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2419350" y="4159250"/>
            <a:ext cx="8269288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单纯的公众号功能，无法吸引更多读者，挽留与促活成为运营困难点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83" name="圈箭头1 238"/>
          <p:cNvSpPr/>
          <p:nvPr/>
        </p:nvSpPr>
        <p:spPr>
          <a:xfrm>
            <a:off x="1558925" y="5094288"/>
            <a:ext cx="549275" cy="547687"/>
          </a:xfrm>
          <a:custGeom>
            <a:avLst/>
            <a:gdLst/>
            <a:ahLst/>
            <a:cxnLst>
              <a:cxn ang="0">
                <a:pos x="139197" y="113463"/>
              </a:cxn>
              <a:cxn ang="0">
                <a:pos x="282141" y="255583"/>
              </a:cxn>
              <a:cxn ang="0">
                <a:pos x="139197" y="397701"/>
              </a:cxn>
              <a:cxn ang="0">
                <a:pos x="282141" y="397701"/>
              </a:cxn>
              <a:cxn ang="0">
                <a:pos x="425085" y="255583"/>
              </a:cxn>
              <a:cxn ang="0">
                <a:pos x="282141" y="113463"/>
              </a:cxn>
              <a:cxn ang="0">
                <a:pos x="139197" y="113463"/>
              </a:cxn>
              <a:cxn ang="0">
                <a:pos x="257066" y="0"/>
              </a:cxn>
              <a:cxn ang="0">
                <a:pos x="514133" y="255583"/>
              </a:cxn>
              <a:cxn ang="0">
                <a:pos x="257066" y="511165"/>
              </a:cxn>
              <a:cxn ang="0">
                <a:pos x="0" y="255583"/>
              </a:cxn>
              <a:cxn ang="0">
                <a:pos x="257066" y="0"/>
              </a:cxn>
            </a:cxnLst>
            <a:pathLst>
              <a:path w="585904" h="585904">
                <a:moveTo>
                  <a:pt x="158628" y="130053"/>
                </a:moveTo>
                <a:lnTo>
                  <a:pt x="321527" y="292952"/>
                </a:lnTo>
                <a:lnTo>
                  <a:pt x="158628" y="455850"/>
                </a:lnTo>
                <a:lnTo>
                  <a:pt x="321527" y="455850"/>
                </a:lnTo>
                <a:lnTo>
                  <a:pt x="484425" y="292952"/>
                </a:lnTo>
                <a:lnTo>
                  <a:pt x="321527" y="130053"/>
                </a:lnTo>
                <a:lnTo>
                  <a:pt x="158628" y="130053"/>
                </a:ln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2419350" y="5094288"/>
            <a:ext cx="8269288" cy="41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PC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端老式官网的落寞与新式移动端垂直细分领域社区、社群的崛起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2" name="任意多边形 30"/>
          <p:cNvSpPr/>
          <p:nvPr/>
        </p:nvSpPr>
        <p:spPr>
          <a:xfrm>
            <a:off x="3632200" y="4451350"/>
            <a:ext cx="4899660" cy="1414780"/>
          </a:xfrm>
          <a:custGeom>
            <a:avLst/>
            <a:gdLst/>
            <a:ahLst/>
            <a:cxnLst>
              <a:cxn ang="0">
                <a:pos x="0" y="1412458"/>
              </a:cxn>
              <a:cxn ang="0">
                <a:pos x="1917456" y="0"/>
              </a:cxn>
              <a:cxn ang="0">
                <a:pos x="3834913" y="1412458"/>
              </a:cxn>
            </a:cxnLst>
            <a:pathLst>
              <a:path w="3848947" h="1415848">
                <a:moveTo>
                  <a:pt x="0" y="1415848"/>
                </a:moveTo>
                <a:cubicBezTo>
                  <a:pt x="255130" y="595577"/>
                  <a:pt x="1020249" y="0"/>
                  <a:pt x="1924473" y="0"/>
                </a:cubicBezTo>
                <a:cubicBezTo>
                  <a:pt x="2828697" y="0"/>
                  <a:pt x="3593816" y="595577"/>
                  <a:pt x="3848947" y="1415848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221" name="椭圆 31"/>
          <p:cNvSpPr>
            <a:spLocks noChangeArrowheads="1"/>
          </p:cNvSpPr>
          <p:nvPr/>
        </p:nvSpPr>
        <p:spPr bwMode="auto">
          <a:xfrm>
            <a:off x="7477443" y="4768533"/>
            <a:ext cx="236538" cy="234950"/>
          </a:xfrm>
          <a:prstGeom prst="ellipse">
            <a:avLst/>
          </a:prstGeom>
          <a:solidFill>
            <a:schemeClr val="tx1"/>
          </a:solidFill>
          <a:ln w="57150" cap="flat" cmpd="sng">
            <a:solidFill>
              <a:schemeClr val="bg1"/>
            </a:solidFill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22" name="椭圆 33"/>
          <p:cNvSpPr>
            <a:spLocks noChangeArrowheads="1"/>
          </p:cNvSpPr>
          <p:nvPr/>
        </p:nvSpPr>
        <p:spPr bwMode="auto">
          <a:xfrm>
            <a:off x="8294688" y="5484813"/>
            <a:ext cx="236538" cy="236538"/>
          </a:xfrm>
          <a:prstGeom prst="ellipse">
            <a:avLst/>
          </a:prstGeom>
          <a:solidFill>
            <a:schemeClr val="tx1"/>
          </a:solidFill>
          <a:ln w="57150" cap="flat" cmpd="sng">
            <a:solidFill>
              <a:schemeClr val="bg1"/>
            </a:solidFill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23" name="椭圆 34"/>
          <p:cNvSpPr>
            <a:spLocks noChangeArrowheads="1"/>
          </p:cNvSpPr>
          <p:nvPr/>
        </p:nvSpPr>
        <p:spPr bwMode="auto">
          <a:xfrm flipH="1">
            <a:off x="5976938" y="4340225"/>
            <a:ext cx="238125" cy="236538"/>
          </a:xfrm>
          <a:prstGeom prst="ellipse">
            <a:avLst/>
          </a:prstGeom>
          <a:solidFill>
            <a:schemeClr val="tx1"/>
          </a:solidFill>
          <a:ln w="57150" cap="flat" cmpd="sng">
            <a:solidFill>
              <a:schemeClr val="bg1"/>
            </a:solidFill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24" name="椭圆 35"/>
          <p:cNvSpPr>
            <a:spLocks noChangeArrowheads="1"/>
          </p:cNvSpPr>
          <p:nvPr/>
        </p:nvSpPr>
        <p:spPr bwMode="auto">
          <a:xfrm flipH="1">
            <a:off x="4653915" y="4618673"/>
            <a:ext cx="238125" cy="234950"/>
          </a:xfrm>
          <a:prstGeom prst="ellipse">
            <a:avLst/>
          </a:prstGeom>
          <a:solidFill>
            <a:schemeClr val="tx1"/>
          </a:solidFill>
          <a:ln w="57150" cap="flat" cmpd="sng">
            <a:solidFill>
              <a:schemeClr val="bg1"/>
            </a:solidFill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25" name="椭圆 36"/>
          <p:cNvSpPr>
            <a:spLocks noChangeArrowheads="1"/>
          </p:cNvSpPr>
          <p:nvPr/>
        </p:nvSpPr>
        <p:spPr bwMode="auto">
          <a:xfrm flipH="1">
            <a:off x="3778568" y="5273358"/>
            <a:ext cx="236538" cy="236538"/>
          </a:xfrm>
          <a:prstGeom prst="ellipse">
            <a:avLst/>
          </a:prstGeom>
          <a:solidFill>
            <a:schemeClr val="tx1"/>
          </a:solidFill>
          <a:ln w="57150" cap="flat" cmpd="sng">
            <a:solidFill>
              <a:schemeClr val="bg1"/>
            </a:solidFill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600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26" name="任意多边形 37"/>
          <p:cNvSpPr>
            <a:spLocks noChangeArrowheads="1"/>
          </p:cNvSpPr>
          <p:nvPr/>
        </p:nvSpPr>
        <p:spPr bwMode="auto">
          <a:xfrm>
            <a:off x="4329430" y="4768850"/>
            <a:ext cx="3501390" cy="1069340"/>
          </a:xfrm>
          <a:custGeom>
            <a:avLst/>
            <a:gdLst>
              <a:gd name="T0" fmla="*/ 0 w 3848947"/>
              <a:gd name="T1" fmla="*/ 1012950 h 1415848"/>
              <a:gd name="T2" fmla="*/ 1376839 w 3848947"/>
              <a:gd name="T3" fmla="*/ 0 h 1415848"/>
              <a:gd name="T4" fmla="*/ 2753678 w 3848947"/>
              <a:gd name="T5" fmla="*/ 1012950 h 1415848"/>
              <a:gd name="T6" fmla="*/ 0 60000 65536"/>
              <a:gd name="T7" fmla="*/ 0 60000 65536"/>
              <a:gd name="T8" fmla="*/ 0 60000 65536"/>
              <a:gd name="T9" fmla="*/ 0 w 3848947"/>
              <a:gd name="T10" fmla="*/ 0 h 1415848"/>
              <a:gd name="T11" fmla="*/ 3848947 w 3848947"/>
              <a:gd name="T12" fmla="*/ 1415848 h 1415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8947" h="1415848">
                <a:moveTo>
                  <a:pt x="0" y="1415848"/>
                </a:moveTo>
                <a:cubicBezTo>
                  <a:pt x="255130" y="595577"/>
                  <a:pt x="1020249" y="0"/>
                  <a:pt x="1924473" y="0"/>
                </a:cubicBezTo>
                <a:cubicBezTo>
                  <a:pt x="2828697" y="0"/>
                  <a:pt x="3593816" y="595577"/>
                  <a:pt x="3848947" y="141584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43775" tIns="215663" rIns="14377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da-DK" sz="1995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微官网功能</a:t>
            </a:r>
            <a:endParaRPr kumimoji="0" lang="zh-CN" altLang="da-DK" sz="1995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27" name="矩形 38"/>
          <p:cNvSpPr>
            <a:spLocks noChangeArrowheads="1"/>
          </p:cNvSpPr>
          <p:nvPr/>
        </p:nvSpPr>
        <p:spPr bwMode="auto">
          <a:xfrm>
            <a:off x="1792605" y="5183505"/>
            <a:ext cx="1839595" cy="120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拥有微信公众号基本功能：群发图文消息、个性栏目打造等</a:t>
            </a:r>
            <a:endParaRPr kumimoji="0" lang="zh-CN" altLang="en-US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28" name="矩形 39"/>
          <p:cNvSpPr>
            <a:spLocks noChangeArrowheads="1"/>
          </p:cNvSpPr>
          <p:nvPr/>
        </p:nvSpPr>
        <p:spPr bwMode="auto">
          <a:xfrm>
            <a:off x="3041015" y="3685540"/>
            <a:ext cx="1851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r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可在微官网追看当前连载小说，培养读者正版阅读习惯</a:t>
            </a:r>
            <a:endParaRPr kumimoji="0" lang="zh-CN" altLang="en-US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29" name="矩形 40"/>
          <p:cNvSpPr>
            <a:spLocks noChangeArrowheads="1"/>
          </p:cNvSpPr>
          <p:nvPr/>
        </p:nvSpPr>
        <p:spPr bwMode="auto">
          <a:xfrm>
            <a:off x="5475605" y="3272155"/>
            <a:ext cx="200152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r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微信贴吧功能，能自由发帖讨论剧情、灌水、活动等等</a:t>
            </a:r>
            <a:endParaRPr kumimoji="0" lang="zh-CN" altLang="en-US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30" name="矩形 41"/>
          <p:cNvSpPr>
            <a:spLocks noChangeArrowheads="1"/>
          </p:cNvSpPr>
          <p:nvPr/>
        </p:nvSpPr>
        <p:spPr bwMode="auto">
          <a:xfrm flipH="1">
            <a:off x="8684895" y="5061585"/>
            <a:ext cx="2103755" cy="120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移动端</a:t>
            </a:r>
            <a:r>
              <a:rPr kumimoji="0" lang="en-US" altLang="zh-CN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pc</a:t>
            </a:r>
            <a:r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端相结合的作者管理后台，方便作者控制舆论评价，进行粉丝管理</a:t>
            </a:r>
            <a:endParaRPr kumimoji="0" lang="zh-CN" altLang="en-US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31" name="矩形 42"/>
          <p:cNvSpPr>
            <a:spLocks noChangeArrowheads="1"/>
          </p:cNvSpPr>
          <p:nvPr/>
        </p:nvSpPr>
        <p:spPr bwMode="auto">
          <a:xfrm flipH="1">
            <a:off x="7714615" y="3561080"/>
            <a:ext cx="1864995" cy="120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r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作者移动书架功能，能聚合作者以往作品，和友情作品推荐</a:t>
            </a:r>
            <a:endParaRPr kumimoji="0" lang="zh-CN" altLang="en-US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7184" name="Group 16"/>
          <p:cNvGrpSpPr/>
          <p:nvPr/>
        </p:nvGrpSpPr>
        <p:grpSpPr>
          <a:xfrm>
            <a:off x="5845175" y="819150"/>
            <a:ext cx="469900" cy="311150"/>
            <a:chOff x="0" y="0"/>
            <a:chExt cx="1090" cy="726"/>
          </a:xfrm>
        </p:grpSpPr>
        <p:sp>
          <p:nvSpPr>
            <p:cNvPr id="7185" name="AutoShape 17"/>
            <p:cNvSpPr/>
            <p:nvPr/>
          </p:nvSpPr>
          <p:spPr>
            <a:xfrm>
              <a:off x="0" y="0"/>
              <a:ext cx="726" cy="726"/>
            </a:xfrm>
            <a:prstGeom prst="diamond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6" name="AutoShape 18"/>
            <p:cNvSpPr/>
            <p:nvPr/>
          </p:nvSpPr>
          <p:spPr>
            <a:xfrm>
              <a:off x="182" y="0"/>
              <a:ext cx="726" cy="726"/>
            </a:xfrm>
            <a:prstGeom prst="diamond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7" name="AutoShape 19"/>
            <p:cNvSpPr/>
            <p:nvPr/>
          </p:nvSpPr>
          <p:spPr>
            <a:xfrm>
              <a:off x="364" y="0"/>
              <a:ext cx="726" cy="726"/>
            </a:xfrm>
            <a:prstGeom prst="diamond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lvl="0" indent="0">
                <a:buFont typeface="Arial" panose="020B0604020202020204" pitchFamily="34" charset="0"/>
                <a:buNone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88" name="Text Box 20"/>
          <p:cNvSpPr txBox="1"/>
          <p:nvPr/>
        </p:nvSpPr>
        <p:spPr>
          <a:xfrm>
            <a:off x="4653915" y="1316355"/>
            <a:ext cx="2898140" cy="48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algn="ctr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移动微官网的功能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265045" y="2174240"/>
            <a:ext cx="7786688" cy="59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移动微官网是在微信公众号的基础上，横向纵向挖掘开发更多可应用的功能，目前的主要功能如下：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7" grpId="0" animBg="1"/>
      <p:bldP spid="9228" grpId="0" bldLvl="0" animBg="1"/>
      <p:bldP spid="9229" grpId="0" animBg="1"/>
      <p:bldP spid="9231" grpId="0" animBg="1"/>
      <p:bldP spid="92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4960" y="175260"/>
            <a:ext cx="314388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产品功能页展示：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ppt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5295" y="659130"/>
            <a:ext cx="3478530" cy="6184900"/>
          </a:xfrm>
          <a:prstGeom prst="rect">
            <a:avLst/>
          </a:prstGeom>
        </p:spPr>
      </p:pic>
      <p:pic>
        <p:nvPicPr>
          <p:cNvPr id="5" name="图片 4" descr="pp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960" y="593090"/>
            <a:ext cx="3515360" cy="6250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4960" y="1807845"/>
            <a:ext cx="3644900" cy="2316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在线阅读最新章节</a:t>
            </a:r>
            <a:endParaRPr lang="zh-C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、培养读者阅读习惯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、方便读者阅读追看小说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、引导读者正版化阅读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1965" y="208280"/>
            <a:ext cx="314388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产品功能页展示：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4780" y="530225"/>
            <a:ext cx="3551555" cy="6315710"/>
          </a:xfrm>
          <a:prstGeom prst="rect">
            <a:avLst/>
          </a:prstGeom>
        </p:spPr>
      </p:pic>
      <p:pic>
        <p:nvPicPr>
          <p:cNvPr id="4" name="图片 3" descr="ppt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395" y="542925"/>
            <a:ext cx="3537585" cy="6290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6870" y="1056640"/>
            <a:ext cx="3394075" cy="2551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番外内容集合区：</a:t>
            </a:r>
            <a:endParaRPr lang="zh-C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、用于展示作者小说番外集合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、用于聚合展示公众号系列栏目：例如读者精选书评展示、读者续写展示等等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3685" y="3936365"/>
            <a:ext cx="3477260" cy="2856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作者移动端私人书架：</a:t>
            </a:r>
            <a:endParaRPr lang="zh-C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、汇集作者自出道以来的完结、更新作品，方便读者阅读。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、作者可在此推荐展示其他好书，或者友情推荐相关书籍。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74015" y="259715"/>
            <a:ext cx="20116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产品功能页展示：</a:t>
            </a:r>
            <a:endParaRPr lang="zh-CN" altLang="en-US"/>
          </a:p>
        </p:txBody>
      </p:sp>
      <p:pic>
        <p:nvPicPr>
          <p:cNvPr id="3" name="图片 2" descr="ppt5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5410" y="356235"/>
            <a:ext cx="3660140" cy="6508115"/>
          </a:xfrm>
          <a:prstGeom prst="rect">
            <a:avLst/>
          </a:prstGeom>
        </p:spPr>
      </p:pic>
      <p:pic>
        <p:nvPicPr>
          <p:cNvPr id="4" name="图片 3" descr="ppt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535" y="419100"/>
            <a:ext cx="3630295" cy="6456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15" y="1534795"/>
            <a:ext cx="3032760" cy="4225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微信贴吧讨论区：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、读者可以发帖，也可以参与热帖讨论。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、作者可以通过作者后台，对帖子进行删选、加精等等管理，也可以对用户进行拉黑等管理。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、同时运营人员可以将微信贴吧当做微社群进行运营，组织盖楼灌水，剧情讨论、有奖问答等活动，提高读者活跃度与忠诚度。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梦梦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90" y="560705"/>
            <a:ext cx="3537585" cy="6290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080" y="140970"/>
            <a:ext cx="27819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3"/>
                </a:solidFill>
              </a:rPr>
              <a:t>案例展示：</a:t>
            </a:r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4" name="图片 3" descr="梦梦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35" y="506730"/>
            <a:ext cx="3568065" cy="6344285"/>
          </a:xfrm>
          <a:prstGeom prst="rect">
            <a:avLst/>
          </a:prstGeom>
        </p:spPr>
      </p:pic>
      <p:pic>
        <p:nvPicPr>
          <p:cNvPr id="5" name="图片 4" descr="梦梦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160" y="506730"/>
            <a:ext cx="3563620" cy="6336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597"/>
</p:tagLst>
</file>

<file path=ppt/tags/tag10.xml><?xml version="1.0" encoding="utf-8"?>
<p:tagLst xmlns:p="http://schemas.openxmlformats.org/presentationml/2006/main">
  <p:tag name="KSO_WM_BEAUTIFY_FLAG" val="#wm#"/>
  <p:tag name="KSO_WM_TEMPLATE_CATEGORY" val="basetag"/>
  <p:tag name="KSO_WM_TEMPLATE_INDEX" val="20163597"/>
</p:tagLst>
</file>

<file path=ppt/tags/tag11.xml><?xml version="1.0" encoding="utf-8"?>
<p:tagLst xmlns:p="http://schemas.openxmlformats.org/presentationml/2006/main">
  <p:tag name="KSO_WM_BEAUTIFY_FLAG" val="#wm#"/>
  <p:tag name="KSO_WM_TEMPLATE_CATEGORY" val="basetag"/>
  <p:tag name="KSO_WM_TEMPLATE_INDEX" val="20163597"/>
</p:tagLst>
</file>

<file path=ppt/tags/tag12.xml><?xml version="1.0" encoding="utf-8"?>
<p:tagLst xmlns:p="http://schemas.openxmlformats.org/presentationml/2006/main">
  <p:tag name="KSO_WM_BEAUTIFY_FLAG" val="#wm#"/>
  <p:tag name="KSO_WM_TEMPLATE_CATEGORY" val="basetag"/>
  <p:tag name="KSO_WM_TEMPLATE_INDEX" val="20163597"/>
</p:tagLst>
</file>

<file path=ppt/tags/tag13.xml><?xml version="1.0" encoding="utf-8"?>
<p:tagLst xmlns:p="http://schemas.openxmlformats.org/presentationml/2006/main">
  <p:tag name="KSO_WM_BEAUTIFY_FLAG" val="#wm#"/>
  <p:tag name="KSO_WM_TEMPLATE_CATEGORY" val="basetag"/>
  <p:tag name="KSO_WM_TEMPLATE_INDEX" val="20163597"/>
</p:tagLst>
</file>

<file path=ppt/tags/tag14.xml><?xml version="1.0" encoding="utf-8"?>
<p:tagLst xmlns:p="http://schemas.openxmlformats.org/presentationml/2006/main">
  <p:tag name="KSO_WM_BEAUTIFY_FLAG" val="#wm#"/>
  <p:tag name="KSO_WM_TEMPLATE_CATEGORY" val="basetag"/>
  <p:tag name="KSO_WM_TEMPLATE_INDEX" val="20163597"/>
</p:tagLst>
</file>

<file path=ppt/tags/tag15.xml><?xml version="1.0" encoding="utf-8"?>
<p:tagLst xmlns:p="http://schemas.openxmlformats.org/presentationml/2006/main">
  <p:tag name="KSO_WM_BEAUTIFY_FLAG" val="#wm#"/>
  <p:tag name="KSO_WM_TEMPLATE_CATEGORY" val="basetag"/>
  <p:tag name="KSO_WM_TEMPLATE_INDEX" val="20163597"/>
</p:tagLst>
</file>

<file path=ppt/tags/tag16.xml><?xml version="1.0" encoding="utf-8"?>
<p:tagLst xmlns:p="http://schemas.openxmlformats.org/presentationml/2006/main">
  <p:tag name="KSO_WM_BEAUTIFY_FLAG" val="#wm#"/>
  <p:tag name="KSO_WM_TEMPLATE_CATEGORY" val="basetag"/>
  <p:tag name="KSO_WM_TEMPLATE_INDEX" val="20163597"/>
</p:tagLst>
</file>

<file path=ppt/tags/tag17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12"/>
  <p:tag name="KSO_WM_SLIDE_INDEX" val="12"/>
  <p:tag name="KSO_WM_SLIDE_ITEM_CNT" val="0"/>
  <p:tag name="KSO_WM_SLIDE_TYPE" val="text"/>
  <p:tag name="KSO_WM_BEAUTIFY_FLAG" val="#wm#"/>
</p:tagLst>
</file>

<file path=ppt/tags/tag18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11"/>
  <p:tag name="KSO_WM_SLIDE_INDEX" val="11"/>
  <p:tag name="KSO_WM_SLIDE_ITEM_CNT" val="0"/>
  <p:tag name="KSO_WM_SLIDE_TYPE" val="sectionTitle"/>
  <p:tag name="KSO_WM_BEAUTIFY_FLAG" val="#wm#"/>
</p:tagLst>
</file>

<file path=ppt/tags/tag19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5"/>
  <p:tag name="KSO_WM_SLIDE_INDEX" val="5"/>
  <p:tag name="KSO_WM_SLIDE_ITEM_CNT" val="0"/>
  <p:tag name="KSO_WM_SLIDE_TYPE" val="text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597"/>
</p:tagLst>
</file>

<file path=ppt/tags/tag20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15"/>
  <p:tag name="KSO_WM_SLIDE_INDEX" val="15"/>
  <p:tag name="KSO_WM_SLIDE_ITEM_CNT" val="0"/>
  <p:tag name="KSO_WM_SLIDE_TYPE" val="text"/>
  <p:tag name="KSO_WM_BEAUTIFY_FLAG" val="#wm#"/>
</p:tagLst>
</file>

<file path=ppt/tags/tag21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7"/>
  <p:tag name="KSO_WM_SLIDE_INDEX" val="7"/>
  <p:tag name="KSO_WM_SLIDE_ITEM_CNT" val="0"/>
  <p:tag name="KSO_WM_SLIDE_TYPE" val="text"/>
  <p:tag name="KSO_WM_BEAUTIFY_FLAG" val="#wm#"/>
</p:tagLst>
</file>

<file path=ppt/tags/tag22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33"/>
  <p:tag name="KSO_WM_SLIDE_INDEX" val="33"/>
  <p:tag name="KSO_WM_SLIDE_ITEM_CNT" val="0"/>
  <p:tag name="KSO_WM_SLIDE_TYPE" val="text"/>
  <p:tag name="KSO_WM_BEAUTIFY_FLAG" val="#wm#"/>
</p:tagLst>
</file>

<file path=ppt/tags/tag23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34"/>
  <p:tag name="KSO_WM_SLIDE_INDEX" val="34"/>
  <p:tag name="KSO_WM_SLIDE_ITEM_CNT" val="0"/>
  <p:tag name="KSO_WM_SLIDE_TYPE" val="endPage"/>
  <p:tag name="KSO_WM_BEAUTIFY_FLAG" val="#wm#"/>
</p:tagLst>
</file>

<file path=ppt/tags/tag3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1"/>
  <p:tag name="KSO_WM_SLIDE_INDEX" val="1"/>
  <p:tag name="KSO_WM_SLIDE_ITEM_CNT" val="0"/>
  <p:tag name="KSO_WM_SLIDE_TYPE" val="title"/>
  <p:tag name="KSO_WM_TEMPLATE_THUMBS_INDEX" val="1、2、3、4、7、12、13、14、16、17、18、20、23、25、34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2"/>
  <p:tag name="KSO_WM_SLIDE_INDEX" val="2"/>
  <p:tag name="KSO_WM_SLIDE_ITEM_CNT" val="0"/>
  <p:tag name="KSO_WM_SLIDE_TYPE" val="contents"/>
  <p:tag name="KSO_WM_BEAUTIFY_FLAG" val="#wm#"/>
</p:tagLst>
</file>

<file path=ppt/tags/tag5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3"/>
  <p:tag name="KSO_WM_SLIDE_INDEX" val="3"/>
  <p:tag name="KSO_WM_SLIDE_ITEM_CNT" val="0"/>
  <p:tag name="KSO_WM_SLIDE_TYPE" val="sectionTitle"/>
  <p:tag name="KSO_WM_BEAUTIFY_FLAG" val="#wm#"/>
</p:tagLst>
</file>

<file path=ppt/tags/tag6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26"/>
  <p:tag name="KSO_WM_SLIDE_INDEX" val="26"/>
  <p:tag name="KSO_WM_SLIDE_ITEM_CNT" val="0"/>
  <p:tag name="KSO_WM_SLIDE_TYPE" val="text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597"/>
  <p:tag name="KSO_WM_TAG_VERSION" val="1.0"/>
  <p:tag name="KSO_WM_SLIDE_ID" val="basetag20163597_4"/>
  <p:tag name="KSO_WM_SLIDE_INDEX" val="4"/>
  <p:tag name="KSO_WM_SLIDE_ITEM_CNT" val="0"/>
  <p:tag name="KSO_WM_SLIDE_TYPE" val="text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TEMPLATE_CATEGORY" val="basetag"/>
  <p:tag name="KSO_WM_TEMPLATE_INDEX" val="20163597"/>
</p:tagLst>
</file>

<file path=ppt/tags/tag9.xml><?xml version="1.0" encoding="utf-8"?>
<p:tagLst xmlns:p="http://schemas.openxmlformats.org/presentationml/2006/main">
  <p:tag name="KSO_WM_BEAUTIFY_FLAG" val="#wm#"/>
  <p:tag name="KSO_WM_TEMPLATE_CATEGORY" val="basetag"/>
  <p:tag name="KSO_WM_TEMPLATE_INDEX" val="2016359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-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1723</Words>
  <Application>WPS 演示</Application>
  <PresentationFormat>宽屏</PresentationFormat>
  <Paragraphs>182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黑体</vt:lpstr>
      <vt:lpstr>微软雅黑</vt:lpstr>
      <vt:lpstr>Calibri</vt:lpstr>
      <vt:lpstr>Office 主题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acer123</dc:creator>
  <cp:lastModifiedBy>acer123</cp:lastModifiedBy>
  <cp:revision>19</cp:revision>
  <dcterms:created xsi:type="dcterms:W3CDTF">2015-05-05T08:02:00Z</dcterms:created>
  <dcterms:modified xsi:type="dcterms:W3CDTF">2017-05-24T01:51:59Z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